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6" r:id="rId2"/>
    <p:sldId id="267" r:id="rId3"/>
    <p:sldId id="268" r:id="rId4"/>
    <p:sldId id="259" r:id="rId5"/>
    <p:sldId id="261" r:id="rId6"/>
    <p:sldId id="262" r:id="rId7"/>
    <p:sldId id="263" r:id="rId8"/>
    <p:sldId id="264" r:id="rId9"/>
    <p:sldId id="265" r:id="rId10"/>
    <p:sldId id="260" r:id="rId11"/>
    <p:sldId id="258" r:id="rId12"/>
    <p:sldId id="257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20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rek\Desktop\Spalarnia\wykresy%20-%20spalarni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rek\Desktop\Spalarnia\wykresy%20-%20spalarni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rek\Desktop\Spalarnia\wykresy%20-%20spalarni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Czy słyszał Pan(i) o projekcie budowy Zakładu Termicznego Przekształcania Odpadów Komunalnych w Gdańsku?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Arkusz1!$B$10:$B$11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Arkusz1!$C$10:$C$11</c:f>
              <c:numCache>
                <c:formatCode>0.0%</c:formatCode>
                <c:ptCount val="2"/>
                <c:pt idx="0">
                  <c:v>0.621</c:v>
                </c:pt>
                <c:pt idx="1">
                  <c:v>0.379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116930456"/>
        <c:axId val="2119318952"/>
      </c:barChart>
      <c:catAx>
        <c:axId val="2116930456"/>
        <c:scaling>
          <c:orientation val="minMax"/>
        </c:scaling>
        <c:delete val="0"/>
        <c:axPos val="b"/>
        <c:majorTickMark val="none"/>
        <c:minorTickMark val="none"/>
        <c:tickLblPos val="nextTo"/>
        <c:crossAx val="2119318952"/>
        <c:crosses val="autoZero"/>
        <c:auto val="1"/>
        <c:lblAlgn val="ctr"/>
        <c:lblOffset val="100"/>
        <c:noMultiLvlLbl val="0"/>
      </c:catAx>
      <c:valAx>
        <c:axId val="2119318952"/>
        <c:scaling>
          <c:orientation val="minMax"/>
        </c:scaling>
        <c:delete val="1"/>
        <c:axPos val="l"/>
        <c:majorGridlines/>
        <c:numFmt formatCode="0.0%" sourceLinked="1"/>
        <c:majorTickMark val="none"/>
        <c:minorTickMark val="none"/>
        <c:tickLblPos val="none"/>
        <c:crossAx val="21169304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Czy słyszał Pan(i) o zagrożeniu wysoka karą ze strony UE za składowanie określonego rodzaju odpadów (tzw. energetycznych)?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Arkusz1!$B$33:$B$34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Arkusz1!$C$33:$C$34</c:f>
              <c:numCache>
                <c:formatCode>0.0%</c:formatCode>
                <c:ptCount val="2"/>
                <c:pt idx="0">
                  <c:v>0.577</c:v>
                </c:pt>
                <c:pt idx="1">
                  <c:v>0.423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096870312"/>
        <c:axId val="2119652440"/>
      </c:barChart>
      <c:catAx>
        <c:axId val="2096870312"/>
        <c:scaling>
          <c:orientation val="minMax"/>
        </c:scaling>
        <c:delete val="0"/>
        <c:axPos val="b"/>
        <c:majorTickMark val="none"/>
        <c:minorTickMark val="none"/>
        <c:tickLblPos val="nextTo"/>
        <c:crossAx val="2119652440"/>
        <c:crosses val="autoZero"/>
        <c:auto val="1"/>
        <c:lblAlgn val="ctr"/>
        <c:lblOffset val="100"/>
        <c:noMultiLvlLbl val="0"/>
      </c:catAx>
      <c:valAx>
        <c:axId val="2119652440"/>
        <c:scaling>
          <c:orientation val="minMax"/>
        </c:scaling>
        <c:delete val="1"/>
        <c:axPos val="l"/>
        <c:majorGridlines/>
        <c:numFmt formatCode="0.0%" sourceLinked="1"/>
        <c:majorTickMark val="none"/>
        <c:minorTickMark val="none"/>
        <c:tickLblPos val="none"/>
        <c:crossAx val="20968703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Jak ocenia Pan(i) przydatność budowy ZTPOK w Gdańsku?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2"/>
            <c:invertIfNegative val="0"/>
            <c:bubble3D val="0"/>
            <c:spPr>
              <a:solidFill>
                <a:srgbClr val="C000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Arkusz1!$B$54:$B$56</c:f>
              <c:strCache>
                <c:ptCount val="3"/>
                <c:pt idx="0">
                  <c:v>jest to inwestycja przydatna</c:v>
                </c:pt>
                <c:pt idx="1">
                  <c:v>trudno powiedzieć</c:v>
                </c:pt>
                <c:pt idx="2">
                  <c:v>jest to inwestycja nieprzydatna</c:v>
                </c:pt>
              </c:strCache>
            </c:strRef>
          </c:cat>
          <c:val>
            <c:numRef>
              <c:f>Arkusz1!$C$54:$C$56</c:f>
              <c:numCache>
                <c:formatCode>0.0%</c:formatCode>
                <c:ptCount val="3"/>
                <c:pt idx="0">
                  <c:v>0.808</c:v>
                </c:pt>
                <c:pt idx="1">
                  <c:v>0.155</c:v>
                </c:pt>
                <c:pt idx="2">
                  <c:v>0.036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118411864"/>
        <c:axId val="2119076744"/>
      </c:barChart>
      <c:catAx>
        <c:axId val="2118411864"/>
        <c:scaling>
          <c:orientation val="minMax"/>
        </c:scaling>
        <c:delete val="0"/>
        <c:axPos val="b"/>
        <c:majorTickMark val="none"/>
        <c:minorTickMark val="none"/>
        <c:tickLblPos val="nextTo"/>
        <c:crossAx val="2119076744"/>
        <c:crosses val="autoZero"/>
        <c:auto val="1"/>
        <c:lblAlgn val="ctr"/>
        <c:lblOffset val="100"/>
        <c:noMultiLvlLbl val="0"/>
      </c:catAx>
      <c:valAx>
        <c:axId val="2119076744"/>
        <c:scaling>
          <c:orientation val="minMax"/>
        </c:scaling>
        <c:delete val="1"/>
        <c:axPos val="l"/>
        <c:majorGridlines/>
        <c:numFmt formatCode="0.0%" sourceLinked="1"/>
        <c:majorTickMark val="none"/>
        <c:minorTickMark val="none"/>
        <c:tickLblPos val="none"/>
        <c:crossAx val="2118411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Jak Pana(i) zdaniem po wybudowaniu tego Zakładu zmieną się warunki gospodarowania odpadami w Gdańsku?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2"/>
            <c:invertIfNegative val="0"/>
            <c:bubble3D val="0"/>
            <c:spPr>
              <a:solidFill>
                <a:srgbClr val="C0504D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Arkusz1!$B$78:$B$80</c:f>
              <c:strCache>
                <c:ptCount val="3"/>
                <c:pt idx="0">
                  <c:v>ulegną poprawie</c:v>
                </c:pt>
                <c:pt idx="1">
                  <c:v>trudno powiedzieć</c:v>
                </c:pt>
                <c:pt idx="2">
                  <c:v>nie ulegną poprawie</c:v>
                </c:pt>
              </c:strCache>
            </c:strRef>
          </c:cat>
          <c:val>
            <c:numRef>
              <c:f>Arkusz1!$C$78:$C$80</c:f>
              <c:numCache>
                <c:formatCode>0.0%</c:formatCode>
                <c:ptCount val="3"/>
                <c:pt idx="0">
                  <c:v>0.619</c:v>
                </c:pt>
                <c:pt idx="1">
                  <c:v>0.336</c:v>
                </c:pt>
                <c:pt idx="2">
                  <c:v>0.045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119001832"/>
        <c:axId val="2114311256"/>
      </c:barChart>
      <c:catAx>
        <c:axId val="2119001832"/>
        <c:scaling>
          <c:orientation val="minMax"/>
        </c:scaling>
        <c:delete val="0"/>
        <c:axPos val="b"/>
        <c:majorTickMark val="none"/>
        <c:minorTickMark val="none"/>
        <c:tickLblPos val="nextTo"/>
        <c:crossAx val="2114311256"/>
        <c:crosses val="autoZero"/>
        <c:auto val="1"/>
        <c:lblAlgn val="ctr"/>
        <c:lblOffset val="100"/>
        <c:noMultiLvlLbl val="0"/>
      </c:catAx>
      <c:valAx>
        <c:axId val="2114311256"/>
        <c:scaling>
          <c:orientation val="minMax"/>
        </c:scaling>
        <c:delete val="1"/>
        <c:axPos val="l"/>
        <c:majorGridlines/>
        <c:numFmt formatCode="0.0%" sourceLinked="1"/>
        <c:majorTickMark val="none"/>
        <c:minorTickMark val="none"/>
        <c:tickLblPos val="none"/>
        <c:crossAx val="21190018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Z jakimi skutkami wiąże Pan(i) budowę ZTPOK w Gdańsku? 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Arkusz1!$B$102:$B$107</c:f>
              <c:strCache>
                <c:ptCount val="6"/>
                <c:pt idx="0">
                  <c:v>poprawa okolicznej infrastruktury drogowej</c:v>
                </c:pt>
                <c:pt idx="1">
                  <c:v>poprawa sytuacji na lokalnym rynku pracy</c:v>
                </c:pt>
                <c:pt idx="2">
                  <c:v>poprawa środowiska naturalnego</c:v>
                </c:pt>
                <c:pt idx="3">
                  <c:v>dodatkowe dochody dla budżetu miasta</c:v>
                </c:pt>
                <c:pt idx="4">
                  <c:v>nowe źródło energii elektrycznej i cieplnej</c:v>
                </c:pt>
                <c:pt idx="5">
                  <c:v>intensyfikacja ruchu kołowego</c:v>
                </c:pt>
              </c:strCache>
            </c:strRef>
          </c:cat>
          <c:val>
            <c:numRef>
              <c:f>Arkusz1!$C$102:$C$107</c:f>
              <c:numCache>
                <c:formatCode>0.0%</c:formatCode>
                <c:ptCount val="6"/>
                <c:pt idx="0">
                  <c:v>0.436</c:v>
                </c:pt>
                <c:pt idx="1">
                  <c:v>0.583</c:v>
                </c:pt>
                <c:pt idx="2">
                  <c:v>0.836</c:v>
                </c:pt>
                <c:pt idx="3">
                  <c:v>0.658</c:v>
                </c:pt>
                <c:pt idx="4">
                  <c:v>0.877</c:v>
                </c:pt>
                <c:pt idx="5">
                  <c:v>0.486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095793912"/>
        <c:axId val="2095821576"/>
      </c:barChart>
      <c:catAx>
        <c:axId val="209579391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2095821576"/>
        <c:crosses val="autoZero"/>
        <c:auto val="1"/>
        <c:lblAlgn val="ctr"/>
        <c:lblOffset val="100"/>
        <c:noMultiLvlLbl val="0"/>
      </c:catAx>
      <c:valAx>
        <c:axId val="2095821576"/>
        <c:scaling>
          <c:orientation val="minMax"/>
        </c:scaling>
        <c:delete val="1"/>
        <c:axPos val="l"/>
        <c:majorGridlines/>
        <c:numFmt formatCode="0.0%" sourceLinked="1"/>
        <c:majorTickMark val="none"/>
        <c:minorTickMark val="none"/>
        <c:tickLblPos val="none"/>
        <c:crossAx val="20957939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pl-P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Czy jest Pan(i) za budową ZTPOK w Gdańsku?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Arkusz1!$B$126:$B$128</c:f>
              <c:strCache>
                <c:ptCount val="3"/>
                <c:pt idx="0">
                  <c:v>tak, bez względu na lokalizację</c:v>
                </c:pt>
                <c:pt idx="1">
                  <c:v>tak, ale zależy od lokalizacji</c:v>
                </c:pt>
                <c:pt idx="2">
                  <c:v>nie + raczej nie</c:v>
                </c:pt>
              </c:strCache>
            </c:strRef>
          </c:cat>
          <c:val>
            <c:numRef>
              <c:f>Arkusz1!$C$126:$C$128</c:f>
              <c:numCache>
                <c:formatCode>0.0%</c:formatCode>
                <c:ptCount val="3"/>
                <c:pt idx="0">
                  <c:v>0.127</c:v>
                </c:pt>
                <c:pt idx="1">
                  <c:v>0.787</c:v>
                </c:pt>
                <c:pt idx="2">
                  <c:v>0.086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114010824"/>
        <c:axId val="2114729784"/>
      </c:barChart>
      <c:catAx>
        <c:axId val="2114010824"/>
        <c:scaling>
          <c:orientation val="minMax"/>
        </c:scaling>
        <c:delete val="0"/>
        <c:axPos val="b"/>
        <c:majorTickMark val="none"/>
        <c:minorTickMark val="none"/>
        <c:tickLblPos val="nextTo"/>
        <c:crossAx val="2114729784"/>
        <c:crosses val="autoZero"/>
        <c:auto val="1"/>
        <c:lblAlgn val="ctr"/>
        <c:lblOffset val="100"/>
        <c:noMultiLvlLbl val="0"/>
      </c:catAx>
      <c:valAx>
        <c:axId val="2114729784"/>
        <c:scaling>
          <c:orientation val="minMax"/>
        </c:scaling>
        <c:delete val="1"/>
        <c:axPos val="l"/>
        <c:majorGridlines/>
        <c:numFmt formatCode="0.0%" sourceLinked="1"/>
        <c:majorTickMark val="none"/>
        <c:minorTickMark val="none"/>
        <c:tickLblPos val="none"/>
        <c:crossAx val="21140108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Czy był(a) Pan(i) - przed tym badaniem - świadomy(a),  że uruchomienie ZTPOK wiąże się z koniecznością podwyższenia opłat ponoszonych przez mieszkańców za gospodarowanie odpadami?  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3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Arkusz1!$A$144:$A$145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Arkusz1!$B$144:$B$145</c:f>
              <c:numCache>
                <c:formatCode>0.0%</c:formatCode>
                <c:ptCount val="2"/>
                <c:pt idx="0">
                  <c:v>0.276</c:v>
                </c:pt>
                <c:pt idx="1">
                  <c:v>0.724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9"/>
        <c:axId val="2117986968"/>
        <c:axId val="2117362760"/>
      </c:barChart>
      <c:catAx>
        <c:axId val="2117986968"/>
        <c:scaling>
          <c:orientation val="minMax"/>
        </c:scaling>
        <c:delete val="0"/>
        <c:axPos val="b"/>
        <c:majorTickMark val="none"/>
        <c:minorTickMark val="none"/>
        <c:tickLblPos val="nextTo"/>
        <c:crossAx val="2117362760"/>
        <c:crosses val="autoZero"/>
        <c:auto val="1"/>
        <c:lblAlgn val="ctr"/>
        <c:lblOffset val="100"/>
        <c:noMultiLvlLbl val="0"/>
      </c:catAx>
      <c:valAx>
        <c:axId val="2117362760"/>
        <c:scaling>
          <c:orientation val="minMax"/>
        </c:scaling>
        <c:delete val="1"/>
        <c:axPos val="l"/>
        <c:majorGridlines/>
        <c:numFmt formatCode="0.0%" sourceLinked="1"/>
        <c:majorTickMark val="none"/>
        <c:minorTickMark val="none"/>
        <c:tickLblPos val="none"/>
        <c:crossAx val="2117986968"/>
        <c:crosses val="autoZero"/>
        <c:crossBetween val="between"/>
      </c:valAx>
    </c:plotArea>
    <c:plotVisOnly val="1"/>
    <c:dispBlanksAs val="gap"/>
    <c:showDLblsOverMax val="0"/>
  </c:chart>
  <c:spPr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1400"/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 Gdyby to od Pana(i) zależało, to czy był(a)by Pan(i):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Arkusz1!$A$167:$A$169</c:f>
              <c:strCache>
                <c:ptCount val="3"/>
                <c:pt idx="0">
                  <c:v>przeciwko uruchomieniu tego Zakładu przy założeniu, że gmina będzie płacic kary finansowe</c:v>
                </c:pt>
                <c:pt idx="1">
                  <c:v>za uruchomieniem tego Zakładu przy założeniu, że nastapi niewielka podwyżka opłat za odpady </c:v>
                </c:pt>
                <c:pt idx="2">
                  <c:v>trudno powiedzieć</c:v>
                </c:pt>
              </c:strCache>
            </c:strRef>
          </c:cat>
          <c:val>
            <c:numRef>
              <c:f>Arkusz1!$B$167:$B$169</c:f>
              <c:numCache>
                <c:formatCode>0.0%</c:formatCode>
                <c:ptCount val="3"/>
                <c:pt idx="0">
                  <c:v>0.086</c:v>
                </c:pt>
                <c:pt idx="1">
                  <c:v>0.609</c:v>
                </c:pt>
                <c:pt idx="2">
                  <c:v>0.305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118615368"/>
        <c:axId val="2118947688"/>
      </c:barChart>
      <c:catAx>
        <c:axId val="2118615368"/>
        <c:scaling>
          <c:orientation val="minMax"/>
        </c:scaling>
        <c:delete val="0"/>
        <c:axPos val="b"/>
        <c:majorTickMark val="none"/>
        <c:minorTickMark val="none"/>
        <c:tickLblPos val="nextTo"/>
        <c:crossAx val="2118947688"/>
        <c:crosses val="autoZero"/>
        <c:auto val="1"/>
        <c:lblAlgn val="ctr"/>
        <c:lblOffset val="100"/>
        <c:noMultiLvlLbl val="0"/>
      </c:catAx>
      <c:valAx>
        <c:axId val="2118947688"/>
        <c:scaling>
          <c:orientation val="minMax"/>
        </c:scaling>
        <c:delete val="1"/>
        <c:axPos val="l"/>
        <c:majorGridlines/>
        <c:numFmt formatCode="0.0%" sourceLinked="1"/>
        <c:majorTickMark val="none"/>
        <c:minorTickMark val="none"/>
        <c:tickLblPos val="none"/>
        <c:crossAx val="2118615368"/>
        <c:crosses val="autoZero"/>
        <c:crossBetween val="between"/>
      </c:valAx>
    </c:plotArea>
    <c:plotVisOnly val="1"/>
    <c:dispBlanksAs val="gap"/>
    <c:showDLblsOverMax val="0"/>
  </c:chart>
  <c:spPr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1400"/>
      </a:pPr>
      <a:endParaRPr lang="pl-PL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Gdyby doszło do uruchomienia zakładu, to jaką wysokość podwyżki - miesięcznie na osobę w gospodarstwie domowym -  był(a)by Pan(i) skłonny(a) zaakceptować? 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3"/>
            <c:invertIfNegative val="0"/>
            <c:bubble3D val="0"/>
            <c:spPr>
              <a:solidFill>
                <a:srgbClr val="C000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Arkusz1!$A$188:$A$191</c:f>
              <c:strCache>
                <c:ptCount val="4"/>
                <c:pt idx="0">
                  <c:v>do 2,5 zł </c:v>
                </c:pt>
                <c:pt idx="1">
                  <c:v>do 5 zł</c:v>
                </c:pt>
                <c:pt idx="2">
                  <c:v>do 7,5 zł</c:v>
                </c:pt>
                <c:pt idx="3">
                  <c:v>nie zaakceptuję żadnej podwyżki, pomimo nałożenia kary finansowej na gminę</c:v>
                </c:pt>
              </c:strCache>
            </c:strRef>
          </c:cat>
          <c:val>
            <c:numRef>
              <c:f>Arkusz1!$B$188:$B$191</c:f>
              <c:numCache>
                <c:formatCode>0.0%</c:formatCode>
                <c:ptCount val="4"/>
                <c:pt idx="0">
                  <c:v>0.623</c:v>
                </c:pt>
                <c:pt idx="1">
                  <c:v>0.151</c:v>
                </c:pt>
                <c:pt idx="2">
                  <c:v>0.022</c:v>
                </c:pt>
                <c:pt idx="3">
                  <c:v>0.203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118618296"/>
        <c:axId val="2117825912"/>
      </c:barChart>
      <c:catAx>
        <c:axId val="2118618296"/>
        <c:scaling>
          <c:orientation val="minMax"/>
        </c:scaling>
        <c:delete val="0"/>
        <c:axPos val="b"/>
        <c:majorTickMark val="none"/>
        <c:minorTickMark val="none"/>
        <c:tickLblPos val="nextTo"/>
        <c:crossAx val="2117825912"/>
        <c:crosses val="autoZero"/>
        <c:auto val="1"/>
        <c:lblAlgn val="ctr"/>
        <c:lblOffset val="100"/>
        <c:noMultiLvlLbl val="0"/>
      </c:catAx>
      <c:valAx>
        <c:axId val="2117825912"/>
        <c:scaling>
          <c:orientation val="minMax"/>
        </c:scaling>
        <c:delete val="1"/>
        <c:axPos val="l"/>
        <c:majorGridlines/>
        <c:numFmt formatCode="0.0%" sourceLinked="1"/>
        <c:majorTickMark val="none"/>
        <c:minorTickMark val="none"/>
        <c:tickLblPos val="none"/>
        <c:crossAx val="2118618296"/>
        <c:crosses val="autoZero"/>
        <c:crossBetween val="between"/>
      </c:valAx>
    </c:plotArea>
    <c:plotVisOnly val="1"/>
    <c:dispBlanksAs val="gap"/>
    <c:showDLblsOverMax val="0"/>
  </c:chart>
  <c:spPr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1400"/>
      </a:pPr>
      <a:endParaRPr lang="pl-PL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8669-0126-496E-B32E-B33EBC0F5DF0}" type="datetimeFigureOut">
              <a:rPr lang="pl-PL" smtClean="0"/>
              <a:pPr/>
              <a:t>10.05.2016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204B-2570-4143-B14B-523C020CCBB5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8669-0126-496E-B32E-B33EBC0F5DF0}" type="datetimeFigureOut">
              <a:rPr lang="pl-PL" smtClean="0"/>
              <a:pPr/>
              <a:t>10.05.2016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204B-2570-4143-B14B-523C020CCBB5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8669-0126-496E-B32E-B33EBC0F5DF0}" type="datetimeFigureOut">
              <a:rPr lang="pl-PL" smtClean="0"/>
              <a:pPr/>
              <a:t>10.05.2016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204B-2570-4143-B14B-523C020CCBB5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8669-0126-496E-B32E-B33EBC0F5DF0}" type="datetimeFigureOut">
              <a:rPr lang="pl-PL" smtClean="0"/>
              <a:pPr/>
              <a:t>10.05.2016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204B-2570-4143-B14B-523C020CCBB5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8669-0126-496E-B32E-B33EBC0F5DF0}" type="datetimeFigureOut">
              <a:rPr lang="pl-PL" smtClean="0"/>
              <a:pPr/>
              <a:t>10.05.2016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204B-2570-4143-B14B-523C020CCBB5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8669-0126-496E-B32E-B33EBC0F5DF0}" type="datetimeFigureOut">
              <a:rPr lang="pl-PL" smtClean="0"/>
              <a:pPr/>
              <a:t>10.05.2016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204B-2570-4143-B14B-523C020CCBB5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8669-0126-496E-B32E-B33EBC0F5DF0}" type="datetimeFigureOut">
              <a:rPr lang="pl-PL" smtClean="0"/>
              <a:pPr/>
              <a:t>10.05.2016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204B-2570-4143-B14B-523C020CCBB5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8669-0126-496E-B32E-B33EBC0F5DF0}" type="datetimeFigureOut">
              <a:rPr lang="pl-PL" smtClean="0"/>
              <a:pPr/>
              <a:t>10.05.2016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204B-2570-4143-B14B-523C020CCBB5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8669-0126-496E-B32E-B33EBC0F5DF0}" type="datetimeFigureOut">
              <a:rPr lang="pl-PL" smtClean="0"/>
              <a:pPr/>
              <a:t>10.05.2016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204B-2570-4143-B14B-523C020CCBB5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8669-0126-496E-B32E-B33EBC0F5DF0}" type="datetimeFigureOut">
              <a:rPr lang="pl-PL" smtClean="0"/>
              <a:pPr/>
              <a:t>10.05.2016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204B-2570-4143-B14B-523C020CCBB5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8669-0126-496E-B32E-B33EBC0F5DF0}" type="datetimeFigureOut">
              <a:rPr lang="pl-PL" smtClean="0"/>
              <a:pPr/>
              <a:t>10.05.2016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01204B-2570-4143-B14B-523C020CCBB5}" type="slidenum">
              <a:rPr lang="pl-PL" smtClean="0"/>
              <a:pPr/>
              <a:t>‹nr›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3A8669-0126-496E-B32E-B33EBC0F5DF0}" type="datetimeFigureOut">
              <a:rPr lang="pl-PL" smtClean="0"/>
              <a:pPr/>
              <a:t>10.05.2016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01204B-2570-4143-B14B-523C020CCBB5}" type="slidenum">
              <a:rPr lang="pl-PL" smtClean="0"/>
              <a:pPr/>
              <a:t>‹nr›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785786" y="500043"/>
          <a:ext cx="7572428" cy="1214446"/>
        </p:xfrm>
        <a:graphic>
          <a:graphicData uri="http://schemas.openxmlformats.org/drawingml/2006/table">
            <a:tbl>
              <a:tblPr/>
              <a:tblGrid>
                <a:gridCol w="2500330"/>
                <a:gridCol w="5072098"/>
              </a:tblGrid>
              <a:tr h="12144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pl-PL" sz="11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pl-PL" sz="1100" dirty="0">
                          <a:latin typeface="Calibri"/>
                          <a:ea typeface="Calibri"/>
                          <a:cs typeface="Times New Roman"/>
                        </a:rPr>
                      </a:b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84" marR="442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l-PL" sz="1600" b="1" i="1" dirty="0">
                        <a:solidFill>
                          <a:schemeClr val="tx2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i="1" dirty="0">
                          <a:solidFill>
                            <a:schemeClr val="tx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Uniwersytet Gdański </a:t>
                      </a:r>
                      <a:endParaRPr lang="pl-PL" sz="1600" b="1" i="1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i="1" dirty="0">
                          <a:solidFill>
                            <a:schemeClr val="tx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Pracownia Realizacji Badań Socjologicznych</a:t>
                      </a:r>
                      <a:endParaRPr lang="pl-PL" sz="1600" b="1" i="1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chemeClr val="tx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Gdańsk 80-952, ul Bażyńskiego 4</a:t>
                      </a:r>
                      <a:endParaRPr lang="pl-PL" sz="1200" b="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84" marR="442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714480" y="642918"/>
          <a:ext cx="1150938" cy="1071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icture" r:id="rId3" imgW="1152144" imgH="1075944" progId="Word.Picture.8">
                  <p:embed/>
                </p:oleObj>
              </mc:Choice>
              <mc:Fallback>
                <p:oleObj name="Picture" r:id="rId3" imgW="1152144" imgH="1075944" progId="Word.Picture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480" y="642918"/>
                        <a:ext cx="1150938" cy="10715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071538" y="2438853"/>
            <a:ext cx="7215238" cy="2123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Wyniki sondażu opinii publicznej na temat budowy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Zakładu Termicznego Przekształcania Odpadów Komunalnych w Gdańsku, przeprowadzony w dniach 8-25 kwietnia 2016 roku na reprezentatywnej próbie 2002 mieszkańców Gdańska.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857224" y="1000108"/>
          <a:ext cx="7572428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785786" y="928670"/>
          <a:ext cx="7572428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857224" y="1142984"/>
          <a:ext cx="7429552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857224" y="1265567"/>
            <a:ext cx="735811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Calibri" pitchFamily="34" charset="0"/>
                <a:cs typeface="Times New Roman" pitchFamily="18" charset="0"/>
              </a:rPr>
              <a:t>Celem badania było uzyskanie odpowiedzi na trzy zasadnicze pytania: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</a:t>
            </a: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Czy i na ile mieszkańcy Gdańska słyszeli o planowanej budowie spalarni odpadów komunalnych w </a:t>
            </a:r>
            <a:r>
              <a:rPr kumimoji="0" lang="pl-PL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Szadółkach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oraz czy słyszeli o ewentualnych karach nakładanych na gminy przez Unię Europejską za składowanie odpadów resztkowych nie nadających się do odzysku i recyklingu?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Jaka jest opinia mieszkańców Gdańska na temat przydatności budowy spalarni oraz ocena wpływu funkcjonowania spalarni na warunki gospodarowania odpadami w mieście?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Jaki jest poziom akceptacji wśród gdańszczan dla budowy spalarni oraz czy i w jakim zakresie akceptowana jest ewentualna podwyżka opłat ponoszonych przez mieszkańców za gospodarowanie odpadami komunalnymi?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857224" y="988568"/>
            <a:ext cx="7358114" cy="4524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Calibri" pitchFamily="34" charset="0"/>
                <a:cs typeface="Times New Roman" pitchFamily="18" charset="0"/>
              </a:rPr>
              <a:t>PODSTAWOWE INFORMACJE O BADANIU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r>
              <a:rPr lang="pl-PL" dirty="0" smtClean="0"/>
              <a:t>Badanie </a:t>
            </a:r>
            <a:r>
              <a:rPr lang="pl-PL" dirty="0"/>
              <a:t>przeprowadzone przez Pracownię Realizacji Badań Socjologicznych </a:t>
            </a:r>
            <a:r>
              <a:rPr lang="pl-PL" dirty="0" err="1"/>
              <a:t>Uniwerystetu</a:t>
            </a:r>
            <a:r>
              <a:rPr lang="pl-PL" dirty="0"/>
              <a:t> Gdańskiego</a:t>
            </a:r>
          </a:p>
          <a:p>
            <a:endParaRPr lang="pl-PL" dirty="0"/>
          </a:p>
          <a:p>
            <a:r>
              <a:rPr lang="pl-PL" dirty="0"/>
              <a:t>Termin realizacji: 8-25 kwietnia 2016 r.</a:t>
            </a:r>
          </a:p>
          <a:p>
            <a:endParaRPr lang="pl-PL" dirty="0"/>
          </a:p>
          <a:p>
            <a:r>
              <a:rPr lang="pl-PL" dirty="0"/>
              <a:t>Metoda: ankieta środowiskowa - respondenci otrzymali ankietę do samodzielnego wypełnienia w miejscu zamieszkania</a:t>
            </a:r>
          </a:p>
          <a:p>
            <a:endParaRPr lang="pl-PL" dirty="0"/>
          </a:p>
          <a:p>
            <a:r>
              <a:rPr lang="pl-PL" dirty="0"/>
              <a:t>Wielkość próby: </a:t>
            </a:r>
            <a:r>
              <a:rPr lang="pl-PL" dirty="0" smtClean="0"/>
              <a:t>reprezentatywna</a:t>
            </a:r>
            <a:r>
              <a:rPr lang="pl-PL" dirty="0"/>
              <a:t> próba 2002 dorosłych mieszkańców </a:t>
            </a:r>
            <a:r>
              <a:rPr lang="pl-PL" dirty="0" smtClean="0"/>
              <a:t>Gdańska (maksymalny błąd statystyczny wynosi 2,2%) </a:t>
            </a:r>
            <a:endParaRPr lang="pl-PL" dirty="0"/>
          </a:p>
          <a:p>
            <a:endParaRPr lang="pl-PL" dirty="0"/>
          </a:p>
          <a:p>
            <a:r>
              <a:rPr lang="pl-PL" dirty="0"/>
              <a:t>Koszt: 39 tys. netto</a:t>
            </a:r>
          </a:p>
          <a:p>
            <a:endParaRPr lang="pl-PL" dirty="0"/>
          </a:p>
          <a:p>
            <a:r>
              <a:rPr lang="pl-PL" dirty="0"/>
              <a:t>Zamawiający: Zakład </a:t>
            </a:r>
            <a:r>
              <a:rPr lang="pl-PL" dirty="0" smtClean="0"/>
              <a:t>Utylizacyjny Sp. z o.o.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006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714348" y="928670"/>
          <a:ext cx="7572428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642910" y="928670"/>
          <a:ext cx="7715304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785786" y="1000108"/>
          <a:ext cx="7500990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714348" y="928670"/>
          <a:ext cx="7643866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857224" y="1071546"/>
          <a:ext cx="7643866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714348" y="857232"/>
          <a:ext cx="7572428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</TotalTime>
  <Words>371</Words>
  <Application>Microsoft Macintosh PowerPoint</Application>
  <PresentationFormat>Pokaz na ekranie (4:3)</PresentationFormat>
  <Paragraphs>36</Paragraphs>
  <Slides>12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4" baseType="lpstr">
      <vt:lpstr>Przepływ</vt:lpstr>
      <vt:lpstr>Picture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Jarek</dc:creator>
  <cp:lastModifiedBy>Cyprian Maciejewski</cp:lastModifiedBy>
  <cp:revision>6</cp:revision>
  <dcterms:created xsi:type="dcterms:W3CDTF">2016-04-27T07:39:08Z</dcterms:created>
  <dcterms:modified xsi:type="dcterms:W3CDTF">2016-05-10T08:48:51Z</dcterms:modified>
</cp:coreProperties>
</file>