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sldIdLst>
    <p:sldId id="256" r:id="rId2"/>
    <p:sldId id="257" r:id="rId3"/>
    <p:sldId id="266" r:id="rId4"/>
    <p:sldId id="267" r:id="rId5"/>
    <p:sldId id="275" r:id="rId6"/>
    <p:sldId id="268" r:id="rId7"/>
    <p:sldId id="269" r:id="rId8"/>
    <p:sldId id="270" r:id="rId9"/>
    <p:sldId id="271" r:id="rId10"/>
    <p:sldId id="276" r:id="rId11"/>
    <p:sldId id="277" r:id="rId12"/>
    <p:sldId id="278" r:id="rId13"/>
    <p:sldId id="279" r:id="rId14"/>
    <p:sldId id="261" r:id="rId15"/>
    <p:sldId id="272" r:id="rId16"/>
    <p:sldId id="273" r:id="rId17"/>
    <p:sldId id="274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E41-E2DE-48B7-AD25-2C05D8372D60}" type="datetime4">
              <a:rPr lang="en-US" smtClean="0"/>
              <a:pPr/>
              <a:t>June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‹nr›</a:t>
            </a:fld>
            <a:endParaRPr lang="en-US" dirty="0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4904-8048-429B-BF77-F17DA8F8287B}" type="datetime4">
              <a:rPr lang="en-US" smtClean="0"/>
              <a:pPr/>
              <a:t>June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powyżej po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June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obrazy powyżej po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June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obraz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June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pl-PL" smtClean="0"/>
              <a:t>Kliknij, aby edyt. styl wz. tyt.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obraz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June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pl-PL" smtClean="0"/>
              <a:t>Kliknij, aby edyt. styl wz. tyt.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23.06.16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‹nr›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23.06.16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‹nr›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June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jd tytułowy z 3 obraz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June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D1B-BB73-41B2-8202-C6678B761557}" type="datetime4">
              <a:rPr lang="en-US" smtClean="0"/>
              <a:pPr/>
              <a:t>June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June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June 23,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0655-FBEF-4656-A8A9-E7D9EB4F4DEC}" type="datetime4">
              <a:rPr lang="en-US" smtClean="0"/>
              <a:pPr/>
              <a:t>June 23,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June 23,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44D9-E8EB-4DFC-9BAC-8FC5CFB1A919}" type="datetime4">
              <a:rPr lang="en-US" smtClean="0"/>
              <a:pPr/>
              <a:t>June 23,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June 23,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‹nr›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  <p:sldLayoutId id="2147483941" r:id="rId14"/>
    <p:sldLayoutId id="2147483942" r:id="rId15"/>
    <p:sldLayoutId id="2147483943" r:id="rId1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POLIPRAGMAZJA i POLITERAPIA  w  GERIATRII</a:t>
            </a:r>
            <a:br>
              <a:rPr lang="pl-PL" dirty="0"/>
            </a:br>
            <a:endParaRPr lang="pl-PL" dirty="0"/>
          </a:p>
        </p:txBody>
      </p:sp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5576526" y="4669739"/>
            <a:ext cx="3284010" cy="1581150"/>
          </a:xfrm>
        </p:spPr>
        <p:txBody>
          <a:bodyPr>
            <a:normAutofit/>
          </a:bodyPr>
          <a:lstStyle/>
          <a:p>
            <a:r>
              <a:rPr lang="pl-PL" sz="1600" dirty="0" smtClean="0"/>
              <a:t>Dr </a:t>
            </a:r>
            <a:r>
              <a:rPr lang="pl-PL" sz="1600" dirty="0" err="1" smtClean="0"/>
              <a:t>n.med</a:t>
            </a:r>
            <a:r>
              <a:rPr lang="pl-PL" sz="1600" dirty="0" smtClean="0"/>
              <a:t> Anna Wojtaszek</a:t>
            </a:r>
          </a:p>
          <a:p>
            <a:r>
              <a:rPr lang="pl-PL" sz="1600" dirty="0" smtClean="0"/>
              <a:t>Oddział Geriatrii</a:t>
            </a:r>
          </a:p>
          <a:p>
            <a:r>
              <a:rPr lang="pl-PL" sz="1600" dirty="0" smtClean="0"/>
              <a:t>SPWZOZ MSW Bydgoszcz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40028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SPECYFIKA FARMAKOTERAPII W PODESZŁYM WIEKU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768188"/>
            <a:ext cx="6949440" cy="36396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>
                <a:latin typeface="Times New Roman"/>
                <a:cs typeface="Times New Roman"/>
              </a:rPr>
              <a:t>Działania </a:t>
            </a:r>
            <a:r>
              <a:rPr lang="pl-PL" sz="2000" b="1" dirty="0" err="1">
                <a:latin typeface="Times New Roman"/>
                <a:cs typeface="Times New Roman"/>
              </a:rPr>
              <a:t>niepożądane</a:t>
            </a:r>
            <a:r>
              <a:rPr lang="pl-PL" sz="2000" b="1" dirty="0">
                <a:latin typeface="Times New Roman"/>
                <a:cs typeface="Times New Roman"/>
              </a:rPr>
              <a:t> </a:t>
            </a:r>
            <a:r>
              <a:rPr lang="pl-PL" sz="2000" dirty="0" err="1">
                <a:latin typeface="Times New Roman"/>
                <a:cs typeface="Times New Roman"/>
              </a:rPr>
              <a:t>występuja</a:t>
            </a:r>
            <a:r>
              <a:rPr lang="pl-PL" sz="2000" dirty="0">
                <a:latin typeface="Times New Roman"/>
                <a:cs typeface="Times New Roman"/>
              </a:rPr>
              <a:t>̨ </a:t>
            </a:r>
            <a:r>
              <a:rPr lang="pl-PL" sz="2000" dirty="0" err="1">
                <a:latin typeface="Times New Roman"/>
                <a:cs typeface="Times New Roman"/>
              </a:rPr>
              <a:t>częściej</a:t>
            </a:r>
            <a:r>
              <a:rPr lang="pl-PL" sz="2000" dirty="0">
                <a:latin typeface="Times New Roman"/>
                <a:cs typeface="Times New Roman"/>
              </a:rPr>
              <a:t> w podeszłym wieku w </a:t>
            </a:r>
            <a:r>
              <a:rPr lang="pl-PL" sz="2000" dirty="0" err="1">
                <a:latin typeface="Times New Roman"/>
                <a:cs typeface="Times New Roman"/>
              </a:rPr>
              <a:t>porównaniu</a:t>
            </a:r>
            <a:r>
              <a:rPr lang="pl-PL" sz="2000" dirty="0">
                <a:latin typeface="Times New Roman"/>
                <a:cs typeface="Times New Roman"/>
              </a:rPr>
              <a:t> do </a:t>
            </a:r>
            <a:r>
              <a:rPr lang="pl-PL" sz="2000" dirty="0" err="1">
                <a:latin typeface="Times New Roman"/>
                <a:cs typeface="Times New Roman"/>
              </a:rPr>
              <a:t>osób</a:t>
            </a:r>
            <a:r>
              <a:rPr lang="pl-PL" sz="2000" dirty="0">
                <a:latin typeface="Times New Roman"/>
                <a:cs typeface="Times New Roman"/>
              </a:rPr>
              <a:t> młodszych, a ryzyko ich </a:t>
            </a:r>
            <a:r>
              <a:rPr lang="pl-PL" sz="2000" dirty="0" err="1">
                <a:latin typeface="Times New Roman"/>
                <a:cs typeface="Times New Roman"/>
              </a:rPr>
              <a:t>wystąpienia</a:t>
            </a:r>
            <a:r>
              <a:rPr lang="pl-PL" sz="2000" dirty="0">
                <a:latin typeface="Times New Roman"/>
                <a:cs typeface="Times New Roman"/>
              </a:rPr>
              <a:t> wzrasta wraz z liczbą przyjmowanych </a:t>
            </a:r>
            <a:r>
              <a:rPr lang="pl-PL" sz="2000" dirty="0" err="1">
                <a:latin typeface="Times New Roman"/>
                <a:cs typeface="Times New Roman"/>
              </a:rPr>
              <a:t>preparatów</a:t>
            </a:r>
            <a:r>
              <a:rPr lang="pl-PL" sz="2000" dirty="0">
                <a:latin typeface="Times New Roman"/>
                <a:cs typeface="Times New Roman"/>
              </a:rPr>
              <a:t> (jeden lek - 10%, </a:t>
            </a:r>
            <a:r>
              <a:rPr lang="pl-PL" sz="2000" dirty="0" smtClean="0">
                <a:latin typeface="Times New Roman"/>
                <a:cs typeface="Times New Roman"/>
              </a:rPr>
              <a:t>8-10 </a:t>
            </a:r>
            <a:r>
              <a:rPr lang="pl-PL" sz="2000" dirty="0">
                <a:latin typeface="Times New Roman"/>
                <a:cs typeface="Times New Roman"/>
              </a:rPr>
              <a:t>– 100%). </a:t>
            </a:r>
            <a:endParaRPr lang="pl-PL" sz="20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pl-PL" sz="2000" dirty="0" err="1" smtClean="0">
                <a:latin typeface="Times New Roman"/>
                <a:cs typeface="Times New Roman"/>
              </a:rPr>
              <a:t>Często</a:t>
            </a:r>
            <a:r>
              <a:rPr lang="pl-PL" sz="2000" dirty="0" smtClean="0">
                <a:latin typeface="Times New Roman"/>
                <a:cs typeface="Times New Roman"/>
              </a:rPr>
              <a:t> </a:t>
            </a:r>
            <a:r>
              <a:rPr lang="pl-PL" sz="2000" dirty="0" err="1">
                <a:latin typeface="Times New Roman"/>
                <a:cs typeface="Times New Roman"/>
              </a:rPr>
              <a:t>sa</a:t>
            </a:r>
            <a:r>
              <a:rPr lang="pl-PL" sz="2000" dirty="0">
                <a:latin typeface="Times New Roman"/>
                <a:cs typeface="Times New Roman"/>
              </a:rPr>
              <a:t>̨ one nieswoiste, trudne do rozpoznania i traktowane jako nowy problem kliniczny. </a:t>
            </a:r>
            <a:r>
              <a:rPr lang="pl-PL" sz="2000" dirty="0" err="1">
                <a:latin typeface="Times New Roman"/>
                <a:cs typeface="Times New Roman"/>
              </a:rPr>
              <a:t>Szczególne</a:t>
            </a:r>
            <a:r>
              <a:rPr lang="pl-PL" sz="2000" dirty="0">
                <a:latin typeface="Times New Roman"/>
                <a:cs typeface="Times New Roman"/>
              </a:rPr>
              <a:t> </a:t>
            </a:r>
            <a:r>
              <a:rPr lang="pl-PL" sz="2000" dirty="0" err="1">
                <a:latin typeface="Times New Roman"/>
                <a:cs typeface="Times New Roman"/>
              </a:rPr>
              <a:t>zagrożenie</a:t>
            </a:r>
            <a:r>
              <a:rPr lang="pl-PL" sz="2000" dirty="0">
                <a:latin typeface="Times New Roman"/>
                <a:cs typeface="Times New Roman"/>
              </a:rPr>
              <a:t> </a:t>
            </a:r>
            <a:r>
              <a:rPr lang="pl-PL" sz="2000" dirty="0" err="1">
                <a:latin typeface="Times New Roman"/>
                <a:cs typeface="Times New Roman"/>
              </a:rPr>
              <a:t>stwarzaja</a:t>
            </a:r>
            <a:r>
              <a:rPr lang="pl-PL" sz="2000" dirty="0">
                <a:latin typeface="Times New Roman"/>
                <a:cs typeface="Times New Roman"/>
              </a:rPr>
              <a:t>̨ leki o małym </a:t>
            </a:r>
            <a:r>
              <a:rPr lang="pl-PL" sz="2000" dirty="0" err="1">
                <a:latin typeface="Times New Roman"/>
                <a:cs typeface="Times New Roman"/>
              </a:rPr>
              <a:t>współczynniku</a:t>
            </a:r>
            <a:r>
              <a:rPr lang="pl-PL" sz="2000" dirty="0">
                <a:latin typeface="Times New Roman"/>
                <a:cs typeface="Times New Roman"/>
              </a:rPr>
              <a:t> terapeutycznym i </a:t>
            </a:r>
            <a:r>
              <a:rPr lang="pl-PL" sz="2000" dirty="0" err="1">
                <a:latin typeface="Times New Roman"/>
                <a:cs typeface="Times New Roman"/>
              </a:rPr>
              <a:t>powodujące</a:t>
            </a:r>
            <a:r>
              <a:rPr lang="pl-PL" sz="2000" dirty="0">
                <a:latin typeface="Times New Roman"/>
                <a:cs typeface="Times New Roman"/>
              </a:rPr>
              <a:t> zespoły z odstawienia</a:t>
            </a:r>
            <a:r>
              <a:rPr lang="pl-PL" sz="2000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/>
                <a:cs typeface="Times New Roman"/>
              </a:rPr>
              <a:t> </a:t>
            </a:r>
            <a:r>
              <a:rPr lang="pl-PL" sz="2000" dirty="0" err="1">
                <a:latin typeface="Times New Roman"/>
                <a:cs typeface="Times New Roman"/>
              </a:rPr>
              <a:t>Prawdopodobieństwo</a:t>
            </a:r>
            <a:r>
              <a:rPr lang="pl-PL" sz="2000" dirty="0">
                <a:latin typeface="Times New Roman"/>
                <a:cs typeface="Times New Roman"/>
              </a:rPr>
              <a:t> pojawienia </a:t>
            </a:r>
            <a:r>
              <a:rPr lang="pl-PL" sz="2000" dirty="0" err="1">
                <a:latin typeface="Times New Roman"/>
                <a:cs typeface="Times New Roman"/>
              </a:rPr>
              <a:t>sie</a:t>
            </a:r>
            <a:r>
              <a:rPr lang="pl-PL" sz="2000" dirty="0">
                <a:latin typeface="Times New Roman"/>
                <a:cs typeface="Times New Roman"/>
              </a:rPr>
              <a:t>̨ </a:t>
            </a:r>
            <a:r>
              <a:rPr lang="pl-PL" sz="2000" dirty="0" err="1">
                <a:latin typeface="Times New Roman"/>
                <a:cs typeface="Times New Roman"/>
              </a:rPr>
              <a:t>działan</a:t>
            </a:r>
            <a:r>
              <a:rPr lang="pl-PL" sz="2000" dirty="0">
                <a:latin typeface="Times New Roman"/>
                <a:cs typeface="Times New Roman"/>
              </a:rPr>
              <a:t>́ </a:t>
            </a:r>
            <a:r>
              <a:rPr lang="pl-PL" sz="2000" dirty="0" err="1">
                <a:latin typeface="Times New Roman"/>
                <a:cs typeface="Times New Roman"/>
              </a:rPr>
              <a:t>niepożądanych</a:t>
            </a:r>
            <a:r>
              <a:rPr lang="pl-PL" sz="2000" dirty="0">
                <a:latin typeface="Times New Roman"/>
                <a:cs typeface="Times New Roman"/>
              </a:rPr>
              <a:t> </a:t>
            </a:r>
            <a:r>
              <a:rPr lang="pl-PL" sz="2000" dirty="0" err="1">
                <a:latin typeface="Times New Roman"/>
                <a:cs typeface="Times New Roman"/>
              </a:rPr>
              <a:t>zwiększaja</a:t>
            </a:r>
            <a:r>
              <a:rPr lang="pl-PL" sz="2000" dirty="0">
                <a:latin typeface="Times New Roman"/>
                <a:cs typeface="Times New Roman"/>
              </a:rPr>
              <a:t>̨ </a:t>
            </a:r>
            <a:r>
              <a:rPr lang="pl-PL" sz="2000" dirty="0" err="1" smtClean="0">
                <a:latin typeface="Times New Roman"/>
                <a:cs typeface="Times New Roman"/>
              </a:rPr>
              <a:t>błędy</a:t>
            </a:r>
            <a:r>
              <a:rPr lang="pl-PL" sz="2000" dirty="0" smtClean="0">
                <a:latin typeface="Times New Roman"/>
                <a:cs typeface="Times New Roman"/>
              </a:rPr>
              <a:t> w przyjmowaniu leków :  </a:t>
            </a:r>
          </a:p>
          <a:p>
            <a:r>
              <a:rPr lang="pl-PL" sz="2000" dirty="0" err="1" smtClean="0">
                <a:latin typeface="Times New Roman"/>
                <a:cs typeface="Times New Roman"/>
              </a:rPr>
              <a:t>nieświadomośc</a:t>
            </a:r>
            <a:r>
              <a:rPr lang="pl-PL" sz="2000" dirty="0" smtClean="0">
                <a:latin typeface="Times New Roman"/>
                <a:cs typeface="Times New Roman"/>
              </a:rPr>
              <a:t>́ </a:t>
            </a:r>
            <a:r>
              <a:rPr lang="pl-PL" sz="2000" dirty="0">
                <a:latin typeface="Times New Roman"/>
                <a:cs typeface="Times New Roman"/>
              </a:rPr>
              <a:t>liczby i rodzaju </a:t>
            </a:r>
            <a:r>
              <a:rPr lang="pl-PL" sz="2000" dirty="0" err="1">
                <a:latin typeface="Times New Roman"/>
                <a:cs typeface="Times New Roman"/>
              </a:rPr>
              <a:t>leków</a:t>
            </a:r>
            <a:r>
              <a:rPr lang="pl-PL" sz="2000" dirty="0">
                <a:latin typeface="Times New Roman"/>
                <a:cs typeface="Times New Roman"/>
              </a:rPr>
              <a:t> przyjmowanych przez pacjenta (przepisanych przez innych lekarzy i </a:t>
            </a:r>
            <a:r>
              <a:rPr lang="pl-PL" sz="2000" dirty="0" err="1">
                <a:latin typeface="Times New Roman"/>
                <a:cs typeface="Times New Roman"/>
              </a:rPr>
              <a:t>dostępnych</a:t>
            </a:r>
            <a:r>
              <a:rPr lang="pl-PL" sz="2000" dirty="0">
                <a:latin typeface="Times New Roman"/>
                <a:cs typeface="Times New Roman"/>
              </a:rPr>
              <a:t> bez recepty</a:t>
            </a:r>
            <a:r>
              <a:rPr lang="pl-PL" sz="2000" dirty="0" smtClean="0">
                <a:latin typeface="Times New Roman"/>
                <a:cs typeface="Times New Roman"/>
              </a:rPr>
              <a:t>)</a:t>
            </a:r>
            <a:endParaRPr lang="pl-PL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0280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SPECYFIKA FARMAKOTERAPII W PODESZŁYM WIEKU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latin typeface="Times New Roman"/>
                <a:cs typeface="Times New Roman"/>
              </a:rPr>
              <a:t>zjawisko samoleczenia</a:t>
            </a:r>
            <a:r>
              <a:rPr lang="pl-PL" dirty="0">
                <a:latin typeface="Times New Roman"/>
                <a:cs typeface="Times New Roman"/>
              </a:rPr>
              <a:t> </a:t>
            </a:r>
            <a:r>
              <a:rPr lang="pl-PL" dirty="0" smtClean="0">
                <a:latin typeface="Times New Roman"/>
                <a:cs typeface="Times New Roman"/>
              </a:rPr>
              <a:t>- przyjmowanie </a:t>
            </a:r>
            <a:r>
              <a:rPr lang="pl-PL" dirty="0">
                <a:latin typeface="Times New Roman"/>
                <a:cs typeface="Times New Roman"/>
              </a:rPr>
              <a:t>przez pacjenta </a:t>
            </a:r>
            <a:r>
              <a:rPr lang="pl-PL" dirty="0" err="1">
                <a:latin typeface="Times New Roman"/>
                <a:cs typeface="Times New Roman"/>
              </a:rPr>
              <a:t>preparatów</a:t>
            </a:r>
            <a:r>
              <a:rPr lang="pl-PL" dirty="0">
                <a:latin typeface="Times New Roman"/>
                <a:cs typeface="Times New Roman"/>
              </a:rPr>
              <a:t> ziołowych, OTC i </a:t>
            </a:r>
            <a:r>
              <a:rPr lang="pl-PL" dirty="0" err="1">
                <a:latin typeface="Times New Roman"/>
                <a:cs typeface="Times New Roman"/>
              </a:rPr>
              <a:t>suplementów</a:t>
            </a:r>
            <a:r>
              <a:rPr lang="pl-PL" dirty="0">
                <a:latin typeface="Times New Roman"/>
                <a:cs typeface="Times New Roman"/>
              </a:rPr>
              <a:t> diety bez konsultacji z lekarzem. </a:t>
            </a:r>
          </a:p>
          <a:p>
            <a:r>
              <a:rPr lang="pl-PL" dirty="0" smtClean="0">
                <a:latin typeface="Times New Roman"/>
                <a:cs typeface="Times New Roman"/>
              </a:rPr>
              <a:t>niestosowanie </a:t>
            </a:r>
            <a:r>
              <a:rPr lang="pl-PL" dirty="0" err="1">
                <a:latin typeface="Times New Roman"/>
                <a:cs typeface="Times New Roman"/>
              </a:rPr>
              <a:t>sie</a:t>
            </a:r>
            <a:r>
              <a:rPr lang="pl-PL" dirty="0">
                <a:latin typeface="Times New Roman"/>
                <a:cs typeface="Times New Roman"/>
              </a:rPr>
              <a:t>̨ chorego do </a:t>
            </a:r>
            <a:r>
              <a:rPr lang="pl-PL" dirty="0" err="1">
                <a:latin typeface="Times New Roman"/>
                <a:cs typeface="Times New Roman"/>
              </a:rPr>
              <a:t>zalecen</a:t>
            </a:r>
            <a:r>
              <a:rPr lang="pl-PL" dirty="0">
                <a:latin typeface="Times New Roman"/>
                <a:cs typeface="Times New Roman"/>
              </a:rPr>
              <a:t>́ terapii (ang. </a:t>
            </a:r>
            <a:r>
              <a:rPr lang="pl-PL" i="1" dirty="0">
                <a:latin typeface="Times New Roman"/>
                <a:cs typeface="Times New Roman"/>
              </a:rPr>
              <a:t>non-</a:t>
            </a:r>
            <a:r>
              <a:rPr lang="pl-PL" i="1" dirty="0" err="1">
                <a:latin typeface="Times New Roman"/>
                <a:cs typeface="Times New Roman"/>
              </a:rPr>
              <a:t>compliance</a:t>
            </a:r>
            <a:r>
              <a:rPr lang="pl-PL" dirty="0">
                <a:latin typeface="Times New Roman"/>
                <a:cs typeface="Times New Roman"/>
              </a:rPr>
              <a:t>), </a:t>
            </a:r>
            <a:r>
              <a:rPr lang="pl-PL" dirty="0" err="1">
                <a:latin typeface="Times New Roman"/>
                <a:cs typeface="Times New Roman"/>
              </a:rPr>
              <a:t>które</a:t>
            </a:r>
            <a:r>
              <a:rPr lang="pl-PL" dirty="0">
                <a:latin typeface="Times New Roman"/>
                <a:cs typeface="Times New Roman"/>
              </a:rPr>
              <a:t> dotyczy co drugiego pacjenta bez </a:t>
            </a:r>
            <a:r>
              <a:rPr lang="pl-PL" dirty="0" err="1">
                <a:latin typeface="Times New Roman"/>
                <a:cs typeface="Times New Roman"/>
              </a:rPr>
              <a:t>względu</a:t>
            </a:r>
            <a:r>
              <a:rPr lang="pl-PL" dirty="0">
                <a:latin typeface="Times New Roman"/>
                <a:cs typeface="Times New Roman"/>
              </a:rPr>
              <a:t> na wiek, przyczynia </a:t>
            </a:r>
            <a:r>
              <a:rPr lang="pl-PL" dirty="0" err="1">
                <a:latin typeface="Times New Roman"/>
                <a:cs typeface="Times New Roman"/>
              </a:rPr>
              <a:t>sie</a:t>
            </a:r>
            <a:r>
              <a:rPr lang="pl-PL" dirty="0">
                <a:latin typeface="Times New Roman"/>
                <a:cs typeface="Times New Roman"/>
              </a:rPr>
              <a:t>̨ do 125 tys. </a:t>
            </a:r>
            <a:r>
              <a:rPr lang="pl-PL" dirty="0" err="1">
                <a:latin typeface="Times New Roman"/>
                <a:cs typeface="Times New Roman"/>
              </a:rPr>
              <a:t>zgonów</a:t>
            </a:r>
            <a:r>
              <a:rPr lang="pl-PL" dirty="0">
                <a:latin typeface="Times New Roman"/>
                <a:cs typeface="Times New Roman"/>
              </a:rPr>
              <a:t> </a:t>
            </a:r>
            <a:r>
              <a:rPr lang="pl-PL" dirty="0" smtClean="0">
                <a:latin typeface="Times New Roman"/>
                <a:cs typeface="Times New Roman"/>
              </a:rPr>
              <a:t>rocznie. </a:t>
            </a:r>
          </a:p>
          <a:p>
            <a:pPr marL="0" indent="0">
              <a:buNone/>
            </a:pPr>
            <a:r>
              <a:rPr lang="pl-PL" dirty="0">
                <a:latin typeface="Times New Roman"/>
                <a:cs typeface="Times New Roman"/>
              </a:rPr>
              <a:t> </a:t>
            </a:r>
            <a:r>
              <a:rPr lang="pl-PL" dirty="0" smtClean="0">
                <a:latin typeface="Times New Roman"/>
                <a:cs typeface="Times New Roman"/>
              </a:rPr>
              <a:t>      Niestosowanie </a:t>
            </a:r>
            <a:r>
              <a:rPr lang="pl-PL" dirty="0" err="1">
                <a:latin typeface="Times New Roman"/>
                <a:cs typeface="Times New Roman"/>
              </a:rPr>
              <a:t>sie</a:t>
            </a:r>
            <a:r>
              <a:rPr lang="pl-PL" dirty="0">
                <a:latin typeface="Times New Roman"/>
                <a:cs typeface="Times New Roman"/>
              </a:rPr>
              <a:t>̨ pacjenta do </a:t>
            </a:r>
            <a:r>
              <a:rPr lang="pl-PL" dirty="0" err="1">
                <a:latin typeface="Times New Roman"/>
                <a:cs typeface="Times New Roman"/>
              </a:rPr>
              <a:t>zalecen</a:t>
            </a:r>
            <a:r>
              <a:rPr lang="pl-PL" dirty="0">
                <a:latin typeface="Times New Roman"/>
                <a:cs typeface="Times New Roman"/>
              </a:rPr>
              <a:t>́ dotyczy 30-60% </a:t>
            </a:r>
            <a:r>
              <a:rPr lang="pl-PL" dirty="0" smtClean="0">
                <a:latin typeface="Times New Roman"/>
                <a:cs typeface="Times New Roman"/>
              </a:rPr>
              <a:t>   ordynacji </a:t>
            </a:r>
            <a:r>
              <a:rPr lang="pl-PL" dirty="0" err="1">
                <a:latin typeface="Times New Roman"/>
                <a:cs typeface="Times New Roman"/>
              </a:rPr>
              <a:t>leków</a:t>
            </a:r>
            <a:r>
              <a:rPr lang="pl-PL" dirty="0">
                <a:latin typeface="Times New Roman"/>
                <a:cs typeface="Times New Roman"/>
              </a:rPr>
              <a:t> i powinno </a:t>
            </a:r>
            <a:r>
              <a:rPr lang="pl-PL" dirty="0" err="1">
                <a:latin typeface="Times New Roman"/>
                <a:cs typeface="Times New Roman"/>
              </a:rPr>
              <a:t>byc</a:t>
            </a:r>
            <a:r>
              <a:rPr lang="pl-PL" dirty="0">
                <a:latin typeface="Times New Roman"/>
                <a:cs typeface="Times New Roman"/>
              </a:rPr>
              <a:t>́ zawsze brane pod </a:t>
            </a:r>
            <a:r>
              <a:rPr lang="pl-PL" dirty="0" err="1">
                <a:latin typeface="Times New Roman"/>
                <a:cs typeface="Times New Roman"/>
              </a:rPr>
              <a:t>uwage</a:t>
            </a:r>
            <a:r>
              <a:rPr lang="pl-PL" dirty="0">
                <a:latin typeface="Times New Roman"/>
                <a:cs typeface="Times New Roman"/>
              </a:rPr>
              <a:t>̨ w </a:t>
            </a:r>
            <a:r>
              <a:rPr lang="pl-PL" dirty="0" err="1">
                <a:latin typeface="Times New Roman"/>
                <a:cs typeface="Times New Roman"/>
              </a:rPr>
              <a:t>określaniu</a:t>
            </a:r>
            <a:r>
              <a:rPr lang="pl-PL" dirty="0">
                <a:latin typeface="Times New Roman"/>
                <a:cs typeface="Times New Roman"/>
              </a:rPr>
              <a:t> </a:t>
            </a:r>
            <a:r>
              <a:rPr lang="pl-PL" dirty="0" err="1">
                <a:latin typeface="Times New Roman"/>
                <a:cs typeface="Times New Roman"/>
              </a:rPr>
              <a:t>możliwych</a:t>
            </a:r>
            <a:r>
              <a:rPr lang="pl-PL" dirty="0">
                <a:latin typeface="Times New Roman"/>
                <a:cs typeface="Times New Roman"/>
              </a:rPr>
              <a:t> przyczyn braku oczekiwanej odpowiedzi na leczenie </a:t>
            </a:r>
            <a:r>
              <a:rPr lang="pl-PL" dirty="0" smtClean="0">
                <a:latin typeface="Times New Roman"/>
                <a:cs typeface="Times New Roman"/>
              </a:rPr>
              <a:t>. </a:t>
            </a:r>
            <a:endParaRPr lang="pl-PL" dirty="0">
              <a:latin typeface="Times New Roman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937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SPECYFIKA FARMAKOTERAPII W PODESZŁYM WIEKU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>
                <a:latin typeface="Times New Roman"/>
                <a:cs typeface="Times New Roman"/>
              </a:rPr>
              <a:t>JATROGENNY  ZESPÓŁ   GERIATRYCZNY </a:t>
            </a:r>
          </a:p>
          <a:p>
            <a:pPr marL="0" indent="0">
              <a:buNone/>
            </a:pPr>
            <a:r>
              <a:rPr lang="pl-PL" b="1" dirty="0" smtClean="0">
                <a:latin typeface="Times New Roman"/>
                <a:cs typeface="Times New Roman"/>
              </a:rPr>
              <a:t>DEF: </a:t>
            </a:r>
            <a:r>
              <a:rPr lang="pl-PL" dirty="0" smtClean="0">
                <a:latin typeface="Times New Roman"/>
                <a:cs typeface="Times New Roman"/>
              </a:rPr>
              <a:t>nowa </a:t>
            </a:r>
            <a:r>
              <a:rPr lang="pl-PL" dirty="0" err="1">
                <a:latin typeface="Times New Roman"/>
                <a:cs typeface="Times New Roman"/>
              </a:rPr>
              <a:t>dolegliwośc</a:t>
            </a:r>
            <a:r>
              <a:rPr lang="pl-PL" dirty="0">
                <a:latin typeface="Times New Roman"/>
                <a:cs typeface="Times New Roman"/>
              </a:rPr>
              <a:t>́, choroba lub </a:t>
            </a:r>
            <a:r>
              <a:rPr lang="pl-PL" dirty="0" err="1">
                <a:latin typeface="Times New Roman"/>
                <a:cs typeface="Times New Roman"/>
              </a:rPr>
              <a:t>nieprawidłowości</a:t>
            </a:r>
            <a:r>
              <a:rPr lang="pl-PL" dirty="0">
                <a:latin typeface="Times New Roman"/>
                <a:cs typeface="Times New Roman"/>
              </a:rPr>
              <a:t> biochemiczne, </a:t>
            </a:r>
            <a:r>
              <a:rPr lang="pl-PL" dirty="0" err="1">
                <a:latin typeface="Times New Roman"/>
                <a:cs typeface="Times New Roman"/>
              </a:rPr>
              <a:t>które</a:t>
            </a:r>
            <a:r>
              <a:rPr lang="pl-PL" dirty="0">
                <a:latin typeface="Times New Roman"/>
                <a:cs typeface="Times New Roman"/>
              </a:rPr>
              <a:t> u osoby starszej </a:t>
            </a:r>
            <a:r>
              <a:rPr lang="pl-PL" dirty="0" err="1">
                <a:latin typeface="Times New Roman"/>
                <a:cs typeface="Times New Roman"/>
              </a:rPr>
              <a:t>wystąpiły</a:t>
            </a:r>
            <a:r>
              <a:rPr lang="pl-PL" dirty="0">
                <a:latin typeface="Times New Roman"/>
                <a:cs typeface="Times New Roman"/>
              </a:rPr>
              <a:t> w </a:t>
            </a:r>
            <a:r>
              <a:rPr lang="pl-PL" dirty="0" err="1">
                <a:latin typeface="Times New Roman"/>
                <a:cs typeface="Times New Roman"/>
              </a:rPr>
              <a:t>związku</a:t>
            </a:r>
            <a:r>
              <a:rPr lang="pl-PL" dirty="0">
                <a:latin typeface="Times New Roman"/>
                <a:cs typeface="Times New Roman"/>
              </a:rPr>
              <a:t> z </a:t>
            </a:r>
            <a:r>
              <a:rPr lang="pl-PL" dirty="0" err="1">
                <a:latin typeface="Times New Roman"/>
                <a:cs typeface="Times New Roman"/>
              </a:rPr>
              <a:t>niewłaściwie</a:t>
            </a:r>
            <a:r>
              <a:rPr lang="pl-PL" dirty="0">
                <a:latin typeface="Times New Roman"/>
                <a:cs typeface="Times New Roman"/>
              </a:rPr>
              <a:t> zaleconym leczeniem, </a:t>
            </a:r>
            <a:endParaRPr lang="pl-PL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pl-PL" dirty="0" err="1" smtClean="0">
                <a:latin typeface="Times New Roman"/>
                <a:cs typeface="Times New Roman"/>
              </a:rPr>
              <a:t>Stanowia</a:t>
            </a:r>
            <a:r>
              <a:rPr lang="pl-PL" dirty="0" smtClean="0">
                <a:latin typeface="Times New Roman"/>
                <a:cs typeface="Times New Roman"/>
              </a:rPr>
              <a:t>̨ </a:t>
            </a:r>
            <a:r>
              <a:rPr lang="pl-PL" dirty="0">
                <a:latin typeface="Times New Roman"/>
                <a:cs typeface="Times New Roman"/>
              </a:rPr>
              <a:t>one do 30% </a:t>
            </a:r>
            <a:r>
              <a:rPr lang="pl-PL" dirty="0" err="1">
                <a:latin typeface="Times New Roman"/>
                <a:cs typeface="Times New Roman"/>
              </a:rPr>
              <a:t>problemów</a:t>
            </a:r>
            <a:r>
              <a:rPr lang="pl-PL" dirty="0">
                <a:latin typeface="Times New Roman"/>
                <a:cs typeface="Times New Roman"/>
              </a:rPr>
              <a:t> geriatrii klinicznej i </a:t>
            </a:r>
            <a:r>
              <a:rPr lang="pl-PL" dirty="0" err="1">
                <a:latin typeface="Times New Roman"/>
                <a:cs typeface="Times New Roman"/>
              </a:rPr>
              <a:t>częsta</a:t>
            </a:r>
            <a:r>
              <a:rPr lang="pl-PL" dirty="0">
                <a:latin typeface="Times New Roman"/>
                <a:cs typeface="Times New Roman"/>
              </a:rPr>
              <a:t>̨ </a:t>
            </a:r>
            <a:r>
              <a:rPr lang="pl-PL" dirty="0" err="1">
                <a:latin typeface="Times New Roman"/>
                <a:cs typeface="Times New Roman"/>
              </a:rPr>
              <a:t>przyczyne</a:t>
            </a:r>
            <a:r>
              <a:rPr lang="pl-PL" dirty="0">
                <a:latin typeface="Times New Roman"/>
                <a:cs typeface="Times New Roman"/>
              </a:rPr>
              <a:t>̨ hospitalizacji </a:t>
            </a:r>
            <a:r>
              <a:rPr lang="pl-PL" dirty="0" err="1">
                <a:latin typeface="Times New Roman"/>
                <a:cs typeface="Times New Roman"/>
              </a:rPr>
              <a:t>pacjentów</a:t>
            </a:r>
            <a:r>
              <a:rPr lang="pl-PL" dirty="0">
                <a:latin typeface="Times New Roman"/>
                <a:cs typeface="Times New Roman"/>
              </a:rPr>
              <a:t> w podeszłym wieku (12%, &gt;70 </a:t>
            </a:r>
            <a:r>
              <a:rPr lang="pl-PL" dirty="0" err="1">
                <a:latin typeface="Times New Roman"/>
                <a:cs typeface="Times New Roman"/>
              </a:rPr>
              <a:t>rz</a:t>
            </a:r>
            <a:r>
              <a:rPr lang="pl-PL" dirty="0">
                <a:latin typeface="Times New Roman"/>
                <a:cs typeface="Times New Roman"/>
              </a:rPr>
              <a:t>̇.; 20%, &gt;80 </a:t>
            </a:r>
            <a:r>
              <a:rPr lang="pl-PL" dirty="0" err="1">
                <a:latin typeface="Times New Roman"/>
                <a:cs typeface="Times New Roman"/>
              </a:rPr>
              <a:t>rz</a:t>
            </a:r>
            <a:r>
              <a:rPr lang="pl-PL" dirty="0">
                <a:latin typeface="Times New Roman"/>
                <a:cs typeface="Times New Roman"/>
              </a:rPr>
              <a:t>̇.) </a:t>
            </a:r>
          </a:p>
        </p:txBody>
      </p:sp>
    </p:spTree>
    <p:extLst>
      <p:ext uri="{BB962C8B-B14F-4D97-AF65-F5344CB8AC3E}">
        <p14:creationId xmlns:p14="http://schemas.microsoft.com/office/powerpoint/2010/main" val="2271847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SPECYFIKA FARMAKOTERAPII W PODESZŁYM WIEKU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831097"/>
            <a:ext cx="6949440" cy="4380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latin typeface="Times New Roman"/>
                <a:cs typeface="Times New Roman"/>
              </a:rPr>
              <a:t>„</a:t>
            </a:r>
            <a:r>
              <a:rPr lang="pl-PL" b="1" dirty="0" smtClean="0">
                <a:latin typeface="Times New Roman"/>
                <a:cs typeface="Times New Roman"/>
              </a:rPr>
              <a:t>Kaskada farmakologiczna</a:t>
            </a:r>
            <a:r>
              <a:rPr lang="pl-PL" dirty="0" smtClean="0">
                <a:latin typeface="Times New Roman"/>
                <a:cs typeface="Times New Roman"/>
              </a:rPr>
              <a:t>”   </a:t>
            </a:r>
            <a:r>
              <a:rPr lang="pl-PL" dirty="0" err="1" smtClean="0">
                <a:latin typeface="Times New Roman"/>
                <a:cs typeface="Times New Roman"/>
              </a:rPr>
              <a:t>określa</a:t>
            </a:r>
            <a:r>
              <a:rPr lang="pl-PL" dirty="0" smtClean="0">
                <a:latin typeface="Times New Roman"/>
                <a:cs typeface="Times New Roman"/>
              </a:rPr>
              <a:t> </a:t>
            </a:r>
            <a:r>
              <a:rPr lang="pl-PL" dirty="0" err="1">
                <a:latin typeface="Times New Roman"/>
                <a:cs typeface="Times New Roman"/>
              </a:rPr>
              <a:t>sie</a:t>
            </a:r>
            <a:r>
              <a:rPr lang="pl-PL" dirty="0">
                <a:latin typeface="Times New Roman"/>
                <a:cs typeface="Times New Roman"/>
              </a:rPr>
              <a:t>̨ leczenie </a:t>
            </a:r>
            <a:r>
              <a:rPr lang="pl-PL" dirty="0" err="1">
                <a:latin typeface="Times New Roman"/>
                <a:cs typeface="Times New Roman"/>
              </a:rPr>
              <a:t>dolegliwości</a:t>
            </a:r>
            <a:r>
              <a:rPr lang="pl-PL" dirty="0">
                <a:latin typeface="Times New Roman"/>
                <a:cs typeface="Times New Roman"/>
              </a:rPr>
              <a:t> </a:t>
            </a:r>
            <a:r>
              <a:rPr lang="pl-PL" dirty="0" err="1">
                <a:latin typeface="Times New Roman"/>
                <a:cs typeface="Times New Roman"/>
              </a:rPr>
              <a:t>wynikających</a:t>
            </a:r>
            <a:r>
              <a:rPr lang="pl-PL" dirty="0">
                <a:latin typeface="Times New Roman"/>
                <a:cs typeface="Times New Roman"/>
              </a:rPr>
              <a:t> z </a:t>
            </a:r>
            <a:r>
              <a:rPr lang="pl-PL" dirty="0" err="1">
                <a:latin typeface="Times New Roman"/>
                <a:cs typeface="Times New Roman"/>
              </a:rPr>
              <a:t>działan</a:t>
            </a:r>
            <a:r>
              <a:rPr lang="pl-PL" dirty="0">
                <a:latin typeface="Times New Roman"/>
                <a:cs typeface="Times New Roman"/>
              </a:rPr>
              <a:t>́ </a:t>
            </a:r>
            <a:r>
              <a:rPr lang="pl-PL" dirty="0" err="1">
                <a:latin typeface="Times New Roman"/>
                <a:cs typeface="Times New Roman"/>
              </a:rPr>
              <a:t>niepożądanych</a:t>
            </a:r>
            <a:r>
              <a:rPr lang="pl-PL" dirty="0">
                <a:latin typeface="Times New Roman"/>
                <a:cs typeface="Times New Roman"/>
              </a:rPr>
              <a:t> </a:t>
            </a:r>
            <a:r>
              <a:rPr lang="pl-PL" dirty="0" err="1">
                <a:latin typeface="Times New Roman"/>
                <a:cs typeface="Times New Roman"/>
              </a:rPr>
              <a:t>leków</a:t>
            </a:r>
            <a:r>
              <a:rPr lang="pl-PL" dirty="0">
                <a:latin typeface="Times New Roman"/>
                <a:cs typeface="Times New Roman"/>
              </a:rPr>
              <a:t> </a:t>
            </a:r>
            <a:r>
              <a:rPr lang="pl-PL" dirty="0" err="1">
                <a:latin typeface="Times New Roman"/>
                <a:cs typeface="Times New Roman"/>
              </a:rPr>
              <a:t>stanowiących</a:t>
            </a:r>
            <a:r>
              <a:rPr lang="pl-PL" dirty="0">
                <a:latin typeface="Times New Roman"/>
                <a:cs typeface="Times New Roman"/>
              </a:rPr>
              <a:t> </a:t>
            </a:r>
            <a:r>
              <a:rPr lang="pl-PL" dirty="0" err="1">
                <a:latin typeface="Times New Roman"/>
                <a:cs typeface="Times New Roman"/>
              </a:rPr>
              <a:t>przyczyne</a:t>
            </a:r>
            <a:r>
              <a:rPr lang="pl-PL" dirty="0">
                <a:latin typeface="Times New Roman"/>
                <a:cs typeface="Times New Roman"/>
              </a:rPr>
              <a:t>̨ </a:t>
            </a:r>
            <a:r>
              <a:rPr lang="pl-PL" dirty="0" err="1">
                <a:latin typeface="Times New Roman"/>
                <a:cs typeface="Times New Roman"/>
              </a:rPr>
              <a:t>włączenia</a:t>
            </a:r>
            <a:r>
              <a:rPr lang="pl-PL" dirty="0">
                <a:latin typeface="Times New Roman"/>
                <a:cs typeface="Times New Roman"/>
              </a:rPr>
              <a:t> kolejnego leku bez kontroli stanu zdrowia i okresowych </a:t>
            </a:r>
            <a:r>
              <a:rPr lang="pl-PL" dirty="0" smtClean="0">
                <a:latin typeface="Times New Roman"/>
                <a:cs typeface="Times New Roman"/>
              </a:rPr>
              <a:t>badań </a:t>
            </a:r>
            <a:r>
              <a:rPr lang="pl-PL" dirty="0">
                <a:latin typeface="Times New Roman"/>
                <a:cs typeface="Times New Roman"/>
              </a:rPr>
              <a:t>laboratoryjnych </a:t>
            </a:r>
            <a:endParaRPr lang="pl-PL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Lek &gt; działanie </a:t>
            </a:r>
            <a:r>
              <a:rPr lang="pl-PL" dirty="0" err="1">
                <a:latin typeface="Times New Roman"/>
                <a:cs typeface="Times New Roman"/>
              </a:rPr>
              <a:t>niepożądane</a:t>
            </a:r>
            <a:r>
              <a:rPr lang="pl-PL" dirty="0">
                <a:latin typeface="Times New Roman"/>
                <a:cs typeface="Times New Roman"/>
              </a:rPr>
              <a:t> </a:t>
            </a:r>
            <a:r>
              <a:rPr lang="pl-PL" dirty="0" smtClean="0">
                <a:latin typeface="Times New Roman"/>
                <a:cs typeface="Times New Roman"/>
              </a:rPr>
              <a:t>&gt; dekompensacja </a:t>
            </a:r>
            <a:r>
              <a:rPr lang="pl-PL" dirty="0">
                <a:latin typeface="Times New Roman"/>
                <a:cs typeface="Times New Roman"/>
              </a:rPr>
              <a:t>– kolejny objaw </a:t>
            </a:r>
            <a:r>
              <a:rPr lang="pl-PL" dirty="0" smtClean="0">
                <a:latin typeface="Times New Roman"/>
                <a:cs typeface="Times New Roman"/>
              </a:rPr>
              <a:t>&gt; </a:t>
            </a:r>
            <a:r>
              <a:rPr lang="pl-PL" dirty="0">
                <a:latin typeface="Times New Roman"/>
                <a:cs typeface="Times New Roman"/>
              </a:rPr>
              <a:t>kolejny </a:t>
            </a:r>
            <a:r>
              <a:rPr lang="pl-PL" dirty="0" smtClean="0">
                <a:latin typeface="Times New Roman"/>
                <a:cs typeface="Times New Roman"/>
              </a:rPr>
              <a:t>lek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. </a:t>
            </a:r>
            <a:endParaRPr lang="pl-PL" dirty="0">
              <a:latin typeface="Times New Roman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9506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2751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500" y="3407"/>
            <a:ext cx="8001000" cy="542464"/>
          </a:xfrm>
        </p:spPr>
        <p:txBody>
          <a:bodyPr/>
          <a:lstStyle/>
          <a:p>
            <a:r>
              <a:rPr lang="pl-PL" sz="1800" dirty="0" smtClean="0"/>
              <a:t>INTERAKCJE LEKOWE W STARSZYM WIEKU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500" y="472541"/>
            <a:ext cx="8001000" cy="6152881"/>
          </a:xfrm>
        </p:spPr>
        <p:txBody>
          <a:bodyPr>
            <a:normAutofit/>
          </a:bodyPr>
          <a:lstStyle/>
          <a:p>
            <a:endParaRPr lang="pl-PL" sz="1800" dirty="0" smtClean="0"/>
          </a:p>
          <a:p>
            <a:endParaRPr lang="pl-PL" sz="1800" dirty="0"/>
          </a:p>
          <a:p>
            <a:r>
              <a:rPr lang="pl-PL" sz="1800" dirty="0" smtClean="0"/>
              <a:t>Wśród czynników wpływających  na częstość  działań niepożądanych  można wymienić:</a:t>
            </a:r>
          </a:p>
          <a:p>
            <a:r>
              <a:rPr lang="pl-PL" sz="1800" dirty="0" smtClean="0"/>
              <a:t>WIEK: zmiana metabolizmu i wydalania-&gt; większe ryzyko ADR ( spadek stężenia albumin- zwiększenie stężenia </a:t>
            </a:r>
            <a:r>
              <a:rPr lang="pl-PL" sz="1800" dirty="0" err="1" smtClean="0"/>
              <a:t>digoksyny</a:t>
            </a:r>
            <a:r>
              <a:rPr lang="pl-PL" sz="1800" dirty="0" smtClean="0"/>
              <a:t> i </a:t>
            </a:r>
            <a:r>
              <a:rPr lang="pl-PL" sz="1800" dirty="0" err="1" smtClean="0"/>
              <a:t>warfaryny</a:t>
            </a:r>
            <a:r>
              <a:rPr lang="pl-PL" sz="1800" dirty="0" smtClean="0"/>
              <a:t>; pogorszenie f. nerek-&gt; zmniejszenie wydalania </a:t>
            </a:r>
            <a:r>
              <a:rPr lang="pl-PL" sz="1800" dirty="0" err="1" smtClean="0"/>
              <a:t>digoksyny</a:t>
            </a:r>
            <a:endParaRPr lang="pl-PL" sz="1800" dirty="0" smtClean="0"/>
          </a:p>
          <a:p>
            <a:r>
              <a:rPr lang="pl-PL" sz="1800" dirty="0" smtClean="0"/>
              <a:t>CHOROBY WSPÓŁISTNIEJĄCE:  mogą stanowić p/</a:t>
            </a:r>
            <a:r>
              <a:rPr lang="pl-PL" sz="1800" dirty="0" err="1" smtClean="0"/>
              <a:t>wsk</a:t>
            </a:r>
            <a:r>
              <a:rPr lang="pl-PL" sz="1800" dirty="0" smtClean="0"/>
              <a:t> do podawania niektórych leków /zwiększać  ryzyko dz. Niepożądanych ( omdlenia, hipotonia ortostat- nasilenie przez alfa-</a:t>
            </a:r>
            <a:r>
              <a:rPr lang="pl-PL" sz="1800" dirty="0" err="1" smtClean="0"/>
              <a:t>adrenolityki</a:t>
            </a:r>
            <a:r>
              <a:rPr lang="pl-PL" sz="1800" dirty="0" smtClean="0"/>
              <a:t>)</a:t>
            </a:r>
          </a:p>
          <a:p>
            <a:r>
              <a:rPr lang="pl-PL" sz="1800" dirty="0" smtClean="0"/>
              <a:t>INTERAKCJE : lek-lek,  lek –choroba, lek -pokarm</a:t>
            </a:r>
          </a:p>
        </p:txBody>
      </p:sp>
    </p:spTree>
    <p:extLst>
      <p:ext uri="{BB962C8B-B14F-4D97-AF65-F5344CB8AC3E}">
        <p14:creationId xmlns:p14="http://schemas.microsoft.com/office/powerpoint/2010/main" val="3673996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500" y="157513"/>
            <a:ext cx="8001000" cy="690134"/>
          </a:xfrm>
        </p:spPr>
        <p:txBody>
          <a:bodyPr/>
          <a:lstStyle/>
          <a:p>
            <a:r>
              <a:rPr lang="pl-PL" sz="2000" dirty="0" smtClean="0"/>
              <a:t>ZASADY FARMAKOTRAPII W GERIATRII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500" y="690134"/>
            <a:ext cx="8001000" cy="5329666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1. Ocena sprawności </a:t>
            </a:r>
            <a:r>
              <a:rPr lang="pl-PL" dirty="0" err="1"/>
              <a:t>psycho</a:t>
            </a:r>
            <a:r>
              <a:rPr lang="pl-PL" dirty="0"/>
              <a:t>-</a:t>
            </a:r>
            <a:r>
              <a:rPr lang="pl-PL" dirty="0" smtClean="0"/>
              <a:t>fizycznej </a:t>
            </a:r>
            <a:r>
              <a:rPr lang="pl-PL" dirty="0"/>
              <a:t>chorego</a:t>
            </a:r>
            <a:r>
              <a:rPr lang="pl-PL" dirty="0" smtClean="0"/>
              <a:t>.</a:t>
            </a:r>
          </a:p>
          <a:p>
            <a:r>
              <a:rPr lang="pl-PL" dirty="0" smtClean="0"/>
              <a:t>2</a:t>
            </a:r>
            <a:r>
              <a:rPr lang="pl-PL" dirty="0"/>
              <a:t>. </a:t>
            </a:r>
            <a:r>
              <a:rPr lang="pl-PL" dirty="0" smtClean="0"/>
              <a:t>Ocena konieczności  </a:t>
            </a:r>
            <a:r>
              <a:rPr lang="pl-PL" dirty="0"/>
              <a:t>czy farmakoterapia jest </a:t>
            </a:r>
            <a:r>
              <a:rPr lang="pl-PL" dirty="0" err="1" smtClean="0"/>
              <a:t>wogóle</a:t>
            </a:r>
            <a:r>
              <a:rPr lang="pl-PL" dirty="0" smtClean="0"/>
              <a:t> </a:t>
            </a:r>
            <a:r>
              <a:rPr lang="pl-PL" dirty="0"/>
              <a:t>potrzebna </a:t>
            </a:r>
            <a:endParaRPr lang="pl-PL" dirty="0" smtClean="0"/>
          </a:p>
          <a:p>
            <a:r>
              <a:rPr lang="pl-PL" dirty="0" smtClean="0"/>
              <a:t>3</a:t>
            </a:r>
            <a:r>
              <a:rPr lang="pl-PL" dirty="0"/>
              <a:t>. </a:t>
            </a:r>
            <a:r>
              <a:rPr lang="pl-PL" dirty="0" smtClean="0"/>
              <a:t>Stosowanie  </a:t>
            </a:r>
            <a:r>
              <a:rPr lang="pl-PL" dirty="0"/>
              <a:t>tylko </a:t>
            </a:r>
            <a:r>
              <a:rPr lang="pl-PL" dirty="0" smtClean="0"/>
              <a:t>niezbędnych leków</a:t>
            </a:r>
            <a:r>
              <a:rPr lang="pl-PL" dirty="0"/>
              <a:t/>
            </a:r>
            <a:br>
              <a:rPr lang="pl-PL" dirty="0"/>
            </a:br>
            <a:endParaRPr lang="pl-PL" dirty="0" smtClean="0"/>
          </a:p>
          <a:p>
            <a:r>
              <a:rPr lang="pl-PL" dirty="0" smtClean="0"/>
              <a:t>4</a:t>
            </a:r>
            <a:r>
              <a:rPr lang="pl-PL" dirty="0"/>
              <a:t>. </a:t>
            </a:r>
            <a:r>
              <a:rPr lang="pl-PL" dirty="0" smtClean="0"/>
              <a:t>Preferowane  </a:t>
            </a:r>
            <a:r>
              <a:rPr lang="pl-PL" dirty="0"/>
              <a:t>leki:</a:t>
            </a:r>
            <a:br>
              <a:rPr lang="pl-PL" dirty="0"/>
            </a:br>
            <a:r>
              <a:rPr lang="pl-PL" dirty="0"/>
              <a:t>– bez działania antycholinergicznego,</a:t>
            </a:r>
            <a:br>
              <a:rPr lang="pl-PL" dirty="0"/>
            </a:br>
            <a:r>
              <a:rPr lang="pl-PL" dirty="0"/>
              <a:t>– bez silnego działania </a:t>
            </a:r>
            <a:r>
              <a:rPr lang="pl-PL" dirty="0" smtClean="0"/>
              <a:t>uspokajającego</a:t>
            </a:r>
            <a:r>
              <a:rPr lang="pl-PL" dirty="0"/>
              <a:t>,</a:t>
            </a:r>
            <a:br>
              <a:rPr lang="pl-PL" dirty="0"/>
            </a:br>
            <a:r>
              <a:rPr lang="pl-PL" dirty="0"/>
              <a:t>– o </a:t>
            </a:r>
            <a:r>
              <a:rPr lang="pl-PL" dirty="0" err="1"/>
              <a:t>krótkim</a:t>
            </a:r>
            <a:r>
              <a:rPr lang="pl-PL" dirty="0"/>
              <a:t> czasie biologicznego </a:t>
            </a:r>
            <a:r>
              <a:rPr lang="pl-PL" dirty="0" err="1"/>
              <a:t>półtrwania</a:t>
            </a:r>
            <a:r>
              <a:rPr lang="pl-PL" dirty="0"/>
              <a:t>,</a:t>
            </a:r>
            <a:br>
              <a:rPr lang="pl-PL" dirty="0"/>
            </a:br>
            <a:r>
              <a:rPr lang="pl-PL" dirty="0"/>
              <a:t>– bez aktywnych </a:t>
            </a:r>
            <a:r>
              <a:rPr lang="pl-PL" dirty="0" err="1"/>
              <a:t>metabolitów</a:t>
            </a:r>
            <a:r>
              <a:rPr lang="pl-PL" dirty="0"/>
              <a:t>,</a:t>
            </a:r>
            <a:br>
              <a:rPr lang="pl-PL" dirty="0"/>
            </a:br>
            <a:r>
              <a:rPr lang="pl-PL" dirty="0"/>
              <a:t>– </a:t>
            </a:r>
            <a:r>
              <a:rPr lang="pl-PL" dirty="0" smtClean="0"/>
              <a:t>niewchodzące </a:t>
            </a:r>
            <a:r>
              <a:rPr lang="pl-PL" dirty="0"/>
              <a:t>w istotne interakcje kliniczne,</a:t>
            </a:r>
            <a:br>
              <a:rPr lang="pl-PL" dirty="0"/>
            </a:br>
            <a:r>
              <a:rPr lang="pl-PL" dirty="0"/>
              <a:t>– o szerokim indeksie terapeutycznym.</a:t>
            </a:r>
            <a:br>
              <a:rPr lang="pl-PL" dirty="0"/>
            </a:br>
            <a:endParaRPr lang="pl-PL" dirty="0" smtClean="0"/>
          </a:p>
          <a:p>
            <a:r>
              <a:rPr lang="pl-PL" dirty="0" smtClean="0"/>
              <a:t>5.Zalecać leki </a:t>
            </a:r>
            <a:r>
              <a:rPr lang="pl-PL" dirty="0"/>
              <a:t>dobrze poznane, </a:t>
            </a:r>
            <a:r>
              <a:rPr lang="pl-PL" dirty="0" smtClean="0"/>
              <a:t>dokładnie przebadane  bezpieczne , o udowodnionej  skuteczności.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0015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296349"/>
          </a:xfrm>
        </p:spPr>
        <p:txBody>
          <a:bodyPr/>
          <a:lstStyle/>
          <a:p>
            <a:r>
              <a:rPr lang="pl-PL" sz="2000" dirty="0"/>
              <a:t>ZASADY FARMAKOTRAPII W GERIATRII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500" y="767879"/>
            <a:ext cx="8001000" cy="5828008"/>
          </a:xfrm>
        </p:spPr>
        <p:txBody>
          <a:bodyPr>
            <a:normAutofit/>
          </a:bodyPr>
          <a:lstStyle/>
          <a:p>
            <a:r>
              <a:rPr lang="pl-PL" dirty="0"/>
              <a:t>6. </a:t>
            </a:r>
            <a:r>
              <a:rPr lang="pl-PL" dirty="0" smtClean="0"/>
              <a:t>Ostrożne dawkowanie leków – początek  </a:t>
            </a:r>
            <a:r>
              <a:rPr lang="pl-PL" dirty="0"/>
              <a:t>od małych dawek, </a:t>
            </a:r>
            <a:r>
              <a:rPr lang="pl-PL" dirty="0" smtClean="0"/>
              <a:t>zwiększając </a:t>
            </a:r>
            <a:r>
              <a:rPr lang="pl-PL" dirty="0"/>
              <a:t>je stopniowo w razie potrzeby </a:t>
            </a:r>
          </a:p>
          <a:p>
            <a:r>
              <a:rPr lang="pl-PL" dirty="0"/>
              <a:t>7. </a:t>
            </a:r>
            <a:r>
              <a:rPr lang="pl-PL" dirty="0" smtClean="0"/>
              <a:t>Stosowanie  możliwie najprostszych schemató</a:t>
            </a:r>
            <a:r>
              <a:rPr lang="pl-PL" dirty="0"/>
              <a:t>w</a:t>
            </a:r>
            <a:r>
              <a:rPr lang="pl-PL" dirty="0" smtClean="0"/>
              <a:t> </a:t>
            </a:r>
            <a:r>
              <a:rPr lang="pl-PL" dirty="0"/>
              <a:t>dawkowania, </a:t>
            </a:r>
            <a:r>
              <a:rPr lang="pl-PL" dirty="0" smtClean="0"/>
              <a:t>dołączając  pisemną informację </a:t>
            </a:r>
          </a:p>
          <a:p>
            <a:r>
              <a:rPr lang="pl-PL" dirty="0" smtClean="0"/>
              <a:t> </a:t>
            </a:r>
            <a:r>
              <a:rPr lang="pl-PL" dirty="0"/>
              <a:t>8. </a:t>
            </a:r>
            <a:r>
              <a:rPr lang="pl-PL" dirty="0" smtClean="0"/>
              <a:t> Stosowanie leków </a:t>
            </a:r>
            <a:r>
              <a:rPr lang="pl-PL" dirty="0"/>
              <a:t>przez </a:t>
            </a:r>
            <a:r>
              <a:rPr lang="pl-PL" dirty="0" smtClean="0"/>
              <a:t>możliwie </a:t>
            </a:r>
            <a:r>
              <a:rPr lang="pl-PL" dirty="0" err="1"/>
              <a:t>najkrótszy</a:t>
            </a:r>
            <a:r>
              <a:rPr lang="pl-PL" dirty="0"/>
              <a:t> czas</a:t>
            </a:r>
            <a:br>
              <a:rPr lang="pl-PL" dirty="0"/>
            </a:br>
            <a:endParaRPr lang="pl-PL" dirty="0" smtClean="0"/>
          </a:p>
          <a:p>
            <a:r>
              <a:rPr lang="pl-PL" dirty="0" smtClean="0"/>
              <a:t>9</a:t>
            </a:r>
            <a:r>
              <a:rPr lang="pl-PL" dirty="0"/>
              <a:t>. </a:t>
            </a:r>
            <a:r>
              <a:rPr lang="pl-PL" dirty="0" smtClean="0"/>
              <a:t>Staranne monitorowanie skutków </a:t>
            </a:r>
            <a:r>
              <a:rPr lang="pl-PL" dirty="0"/>
              <a:t>prowadzonej farmakoterapii </a:t>
            </a:r>
          </a:p>
          <a:p>
            <a:r>
              <a:rPr lang="pl-PL" dirty="0"/>
              <a:t>10. </a:t>
            </a:r>
            <a:r>
              <a:rPr lang="pl-PL" dirty="0" smtClean="0"/>
              <a:t>Korzystanie  </a:t>
            </a:r>
            <a:r>
              <a:rPr lang="pl-PL" dirty="0"/>
              <a:t>z konsultacji </a:t>
            </a:r>
            <a:r>
              <a:rPr lang="pl-PL" dirty="0" smtClean="0"/>
              <a:t>farmakologów </a:t>
            </a:r>
          </a:p>
          <a:p>
            <a:r>
              <a:rPr lang="pl-PL" dirty="0" smtClean="0"/>
              <a:t>11. Rozważna  ocena </a:t>
            </a:r>
            <a:r>
              <a:rPr lang="pl-PL" dirty="0" err="1" smtClean="0"/>
              <a:t>niektórych</a:t>
            </a:r>
            <a:r>
              <a:rPr lang="pl-PL" dirty="0" smtClean="0"/>
              <a:t> wyników badań </a:t>
            </a:r>
            <a:r>
              <a:rPr lang="pl-PL" dirty="0"/>
              <a:t>sponsorowanych przez </a:t>
            </a:r>
            <a:r>
              <a:rPr lang="pl-PL" dirty="0" err="1"/>
              <a:t>producentów</a:t>
            </a:r>
            <a:r>
              <a:rPr lang="pl-PL" dirty="0"/>
              <a:t> nowych </a:t>
            </a:r>
            <a:r>
              <a:rPr lang="pl-PL" dirty="0" err="1"/>
              <a:t>leków</a:t>
            </a:r>
            <a:r>
              <a:rPr lang="pl-PL" dirty="0"/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4059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562154"/>
          </a:xfrm>
        </p:spPr>
        <p:txBody>
          <a:bodyPr/>
          <a:lstStyle/>
          <a:p>
            <a:endParaRPr lang="pl-PL" sz="9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        Nie </a:t>
            </a:r>
            <a:r>
              <a:rPr lang="pl-PL" dirty="0"/>
              <a:t>ma bezpiecznych leków </a:t>
            </a:r>
            <a:r>
              <a:rPr lang="pl-PL" dirty="0" smtClean="0"/>
              <a:t>–                                                  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                  </a:t>
            </a:r>
            <a:r>
              <a:rPr lang="pl-PL" dirty="0"/>
              <a:t>są tylko bezpieczni </a:t>
            </a:r>
            <a:r>
              <a:rPr lang="pl-PL" dirty="0" smtClean="0"/>
              <a:t>lekarze…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                                           </a:t>
            </a:r>
            <a:r>
              <a:rPr lang="pl-PL" sz="2000" dirty="0" smtClean="0"/>
              <a:t>dziękuję za uwagę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0761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„Nie chcę mieć </a:t>
            </a:r>
            <a:r>
              <a:rPr lang="pl-PL" sz="2800" dirty="0" err="1"/>
              <a:t>dwóch</a:t>
            </a:r>
            <a:r>
              <a:rPr lang="pl-PL" sz="2800" dirty="0"/>
              <a:t> </a:t>
            </a:r>
            <a:r>
              <a:rPr lang="pl-PL" sz="2800" dirty="0" err="1"/>
              <a:t>chorób</a:t>
            </a:r>
            <a:r>
              <a:rPr lang="pl-PL" sz="2800" dirty="0"/>
              <a:t>:</a:t>
            </a:r>
            <a:br>
              <a:rPr lang="pl-PL" sz="2800" dirty="0"/>
            </a:br>
            <a:r>
              <a:rPr lang="pl-PL" sz="2800" dirty="0"/>
              <a:t>jednej, </a:t>
            </a:r>
            <a:r>
              <a:rPr lang="pl-PL" sz="2800" dirty="0" err="1"/>
              <a:t>którą</a:t>
            </a:r>
            <a:r>
              <a:rPr lang="pl-PL" sz="2800" dirty="0"/>
              <a:t> mi wyrządziła natura,</a:t>
            </a:r>
            <a:br>
              <a:rPr lang="pl-PL" sz="2800" dirty="0"/>
            </a:br>
            <a:r>
              <a:rPr lang="pl-PL" sz="2800" dirty="0"/>
              <a:t>a drugiej </a:t>
            </a:r>
            <a:r>
              <a:rPr lang="pl-PL" sz="2800" dirty="0" smtClean="0"/>
              <a:t>wyrządzonej </a:t>
            </a:r>
            <a:r>
              <a:rPr lang="pl-PL" sz="2800" dirty="0"/>
              <a:t>przez </a:t>
            </a:r>
            <a:r>
              <a:rPr lang="pl-PL" sz="2800" dirty="0" err="1"/>
              <a:t>doktorów</a:t>
            </a:r>
            <a:r>
              <a:rPr lang="pl-PL" sz="2800" dirty="0"/>
              <a:t>” </a:t>
            </a:r>
          </a:p>
          <a:p>
            <a:endParaRPr lang="pl-PL" dirty="0"/>
          </a:p>
          <a:p>
            <a:r>
              <a:rPr lang="pl-PL" dirty="0"/>
              <a:t>                                              Napoleon Bonaparte, 1820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37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345572"/>
          </a:xfrm>
        </p:spPr>
        <p:txBody>
          <a:bodyPr>
            <a:normAutofit fontScale="90000"/>
          </a:bodyPr>
          <a:lstStyle/>
          <a:p>
            <a:r>
              <a:rPr lang="pl-PL" sz="2000" dirty="0" smtClean="0"/>
              <a:t>STARZENIE  SIĘ POPULACJI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500" y="620210"/>
            <a:ext cx="8001000" cy="58969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dirty="0" smtClean="0"/>
          </a:p>
          <a:p>
            <a:r>
              <a:rPr lang="pl-PL" sz="1800" dirty="0" smtClean="0"/>
              <a:t>Def:   postępujące wraz z wiekiem ograniczenie rezerwy czynnościowej             narządów  utrudniające utrzymanie homeostazy</a:t>
            </a:r>
          </a:p>
          <a:p>
            <a:r>
              <a:rPr lang="pl-PL" sz="1800" dirty="0" smtClean="0"/>
              <a:t>Społeczeństwo stare – to takie jeśli % ludności w wieku 65 lat   wynosi ponad 7 % ( </a:t>
            </a:r>
            <a:r>
              <a:rPr lang="pl-PL" sz="1800" dirty="0" err="1" smtClean="0"/>
              <a:t>Pl</a:t>
            </a:r>
            <a:r>
              <a:rPr lang="pl-PL" sz="1800" dirty="0" smtClean="0"/>
              <a:t>:  1968r ; ;  2008 – 13,5 %)</a:t>
            </a:r>
          </a:p>
          <a:p>
            <a:r>
              <a:rPr lang="pl-PL" sz="1800" dirty="0" smtClean="0"/>
              <a:t>Prognozy: szybszy wzrost liczby osób w wieku 80 lat ( obecnie ok.3% ; 2060  wg prognoz  13,0%) </a:t>
            </a:r>
          </a:p>
          <a:p>
            <a:r>
              <a:rPr lang="pl-PL" sz="1800" dirty="0" smtClean="0"/>
              <a:t>Typowa cecha  dla starzenia się społeczeństwa to </a:t>
            </a:r>
            <a:r>
              <a:rPr lang="pl-PL" sz="1800" dirty="0" err="1" smtClean="0"/>
              <a:t>tzw</a:t>
            </a:r>
            <a:r>
              <a:rPr lang="pl-PL" sz="1800" dirty="0" smtClean="0"/>
              <a:t> podwójne starzenie ( siwienie siwych)</a:t>
            </a:r>
          </a:p>
          <a:p>
            <a:r>
              <a:rPr lang="pl-PL" sz="1800" dirty="0" smtClean="0"/>
              <a:t>W Polsce odsetek osób &gt; 65 </a:t>
            </a:r>
            <a:r>
              <a:rPr lang="pl-PL" sz="1800" dirty="0" err="1" smtClean="0"/>
              <a:t>rż</a:t>
            </a:r>
            <a:r>
              <a:rPr lang="pl-PL" sz="1800" dirty="0" smtClean="0"/>
              <a:t>  systematycznie się zwiększa  ( 10,2 % - 1990r ;  13,5% -2008r;   23,2 % - 2035r) </a:t>
            </a:r>
          </a:p>
          <a:p>
            <a:r>
              <a:rPr lang="pl-PL" sz="1800" dirty="0" smtClean="0"/>
              <a:t>Odsetek ludności w wieku 80 i więcej : wzrost w latach 2010-2035  z 3,5 </a:t>
            </a:r>
            <a:r>
              <a:rPr lang="pl-PL" sz="1800" dirty="0" smtClean="0">
                <a:sym typeface="Wingdings"/>
              </a:rPr>
              <a:t> 7,2 % </a:t>
            </a:r>
          </a:p>
          <a:p>
            <a:r>
              <a:rPr lang="pl-PL" sz="1800" dirty="0" smtClean="0">
                <a:sym typeface="Wingdings"/>
              </a:rPr>
              <a:t>POLSKA: średnia długość życia  kobiet – 80 lat , mężczyzn- 71,4 lat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95904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500" y="0"/>
            <a:ext cx="8001000" cy="719667"/>
          </a:xfrm>
        </p:spPr>
        <p:txBody>
          <a:bodyPr/>
          <a:lstStyle/>
          <a:p>
            <a:r>
              <a:rPr lang="pl-PL" sz="1800" dirty="0"/>
              <a:t>POLIPRAGMAZJA i POLITERAPIA  w  GERIATRII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500" y="994305"/>
            <a:ext cx="8001000" cy="56212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            GUS ---wzrost konsumpcji leków</a:t>
            </a:r>
          </a:p>
          <a:p>
            <a:r>
              <a:rPr lang="pl-PL" sz="1800" dirty="0" smtClean="0"/>
              <a:t>2004 r :       54% </a:t>
            </a:r>
          </a:p>
          <a:p>
            <a:pPr marL="0" indent="0">
              <a:buNone/>
            </a:pPr>
            <a:r>
              <a:rPr lang="pl-PL" sz="1800" dirty="0" smtClean="0"/>
              <a:t>                                    ludności– regularne stosowanie leków                                                                                        </a:t>
            </a:r>
          </a:p>
          <a:p>
            <a:pPr marL="0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          2009 r :      71%</a:t>
            </a:r>
          </a:p>
          <a:p>
            <a:pPr marL="0" indent="0">
              <a:buNone/>
            </a:pPr>
            <a:endParaRPr lang="pl-PL" sz="1800" dirty="0" smtClean="0"/>
          </a:p>
          <a:p>
            <a:r>
              <a:rPr lang="pl-PL" sz="1800" dirty="0" smtClean="0"/>
              <a:t>&gt;69 </a:t>
            </a:r>
            <a:r>
              <a:rPr lang="pl-PL" sz="1800" dirty="0" err="1" smtClean="0"/>
              <a:t>rż</a:t>
            </a:r>
            <a:r>
              <a:rPr lang="pl-PL" sz="1800" dirty="0" smtClean="0"/>
              <a:t> -----95-97 % przyjmuje regularnie leki</a:t>
            </a:r>
          </a:p>
          <a:p>
            <a:r>
              <a:rPr lang="pl-PL" sz="1800" dirty="0" smtClean="0"/>
              <a:t>&gt;35%  polskie społeczeństwo   ---   &gt; 5 leków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dirty="0" smtClean="0"/>
              <a:t>POLSENIOR</a:t>
            </a:r>
            <a:r>
              <a:rPr lang="pl-PL" sz="1800" dirty="0" smtClean="0"/>
              <a:t> : </a:t>
            </a:r>
          </a:p>
          <a:p>
            <a:pPr marL="0" indent="0">
              <a:buNone/>
            </a:pPr>
            <a:r>
              <a:rPr lang="pl-PL" sz="1800" dirty="0" smtClean="0"/>
              <a:t>*Wzrost przyjmowania wraz z wiekiem preparatów na receptę i OTC </a:t>
            </a:r>
          </a:p>
          <a:p>
            <a:pPr marL="0" indent="0">
              <a:buNone/>
            </a:pPr>
            <a:r>
              <a:rPr lang="pl-PL" sz="1800" dirty="0" smtClean="0"/>
              <a:t>*Senior 65+  - 6 leków recepturowych   +  2-3 leki /suplementy diety   bez recepty</a:t>
            </a:r>
          </a:p>
          <a:p>
            <a:pPr marL="0" indent="0">
              <a:buNone/>
            </a:pPr>
            <a:r>
              <a:rPr lang="pl-PL" sz="1800" dirty="0" smtClean="0"/>
              <a:t>*&gt;84 </a:t>
            </a:r>
            <a:r>
              <a:rPr lang="pl-PL" sz="1800" dirty="0" err="1" smtClean="0"/>
              <a:t>rż</a:t>
            </a:r>
            <a:r>
              <a:rPr lang="pl-PL" sz="1800" dirty="0" smtClean="0"/>
              <a:t> --- 97% badanych używa lekó</a:t>
            </a:r>
            <a:r>
              <a:rPr lang="pl-PL" sz="1800" dirty="0"/>
              <a:t>w</a:t>
            </a: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*wczesna starość – najwięcej leków;       &gt;   100rż    -spadek zażywania leków</a:t>
            </a:r>
          </a:p>
          <a:p>
            <a:pPr marL="0" indent="0">
              <a:buNone/>
            </a:pPr>
            <a:endParaRPr lang="pl-PL" sz="1800" dirty="0" smtClean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047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SPECYFIKA FARMAKOTERAPII W PODESZŁYM WIEKU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latin typeface="Times New Roman"/>
                <a:cs typeface="Times New Roman"/>
              </a:rPr>
              <a:t>Starsi chorzy </a:t>
            </a:r>
            <a:r>
              <a:rPr lang="pl-PL" sz="2000" dirty="0" err="1">
                <a:latin typeface="Times New Roman"/>
                <a:cs typeface="Times New Roman"/>
              </a:rPr>
              <a:t>przyjmuja</a:t>
            </a:r>
            <a:r>
              <a:rPr lang="pl-PL" sz="2000" dirty="0">
                <a:latin typeface="Times New Roman"/>
                <a:cs typeface="Times New Roman"/>
              </a:rPr>
              <a:t>̨ </a:t>
            </a:r>
            <a:r>
              <a:rPr lang="pl-PL" sz="2000" dirty="0" err="1">
                <a:latin typeface="Times New Roman"/>
                <a:cs typeface="Times New Roman"/>
              </a:rPr>
              <a:t>średnio</a:t>
            </a:r>
            <a:r>
              <a:rPr lang="pl-PL" sz="2000" dirty="0">
                <a:latin typeface="Times New Roman"/>
                <a:cs typeface="Times New Roman"/>
              </a:rPr>
              <a:t> od 3 do 8 </a:t>
            </a:r>
            <a:r>
              <a:rPr lang="pl-PL" sz="2000" dirty="0" err="1">
                <a:latin typeface="Times New Roman"/>
                <a:cs typeface="Times New Roman"/>
              </a:rPr>
              <a:t>leków</a:t>
            </a:r>
            <a:r>
              <a:rPr lang="pl-PL" sz="2000" dirty="0" smtClean="0">
                <a:latin typeface="Times New Roman"/>
                <a:cs typeface="Times New Roman"/>
              </a:rPr>
              <a:t>,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/>
                <a:cs typeface="Times New Roman"/>
              </a:rPr>
              <a:t>osoby </a:t>
            </a:r>
            <a:r>
              <a:rPr lang="pl-PL" sz="2000" dirty="0">
                <a:latin typeface="Times New Roman"/>
                <a:cs typeface="Times New Roman"/>
              </a:rPr>
              <a:t>samodzielne przede wszystkim leki </a:t>
            </a:r>
            <a:r>
              <a:rPr lang="pl-PL" sz="2000" dirty="0" smtClean="0">
                <a:latin typeface="Times New Roman"/>
                <a:cs typeface="Times New Roman"/>
              </a:rPr>
              <a:t>:</a:t>
            </a:r>
            <a:r>
              <a:rPr lang="pl-PL" sz="2000" dirty="0" err="1" smtClean="0">
                <a:latin typeface="Times New Roman"/>
                <a:cs typeface="Times New Roman"/>
              </a:rPr>
              <a:t>przeciwbólowe</a:t>
            </a:r>
            <a:r>
              <a:rPr lang="pl-PL" sz="2000" dirty="0">
                <a:latin typeface="Times New Roman"/>
                <a:cs typeface="Times New Roman"/>
              </a:rPr>
              <a:t>, </a:t>
            </a:r>
            <a:r>
              <a:rPr lang="pl-PL" sz="2000" dirty="0" err="1">
                <a:latin typeface="Times New Roman"/>
                <a:cs typeface="Times New Roman"/>
              </a:rPr>
              <a:t>moczopędne</a:t>
            </a:r>
            <a:r>
              <a:rPr lang="pl-PL" sz="2000" dirty="0">
                <a:latin typeface="Times New Roman"/>
                <a:cs typeface="Times New Roman"/>
              </a:rPr>
              <a:t>, kardiologiczne i </a:t>
            </a:r>
            <a:r>
              <a:rPr lang="pl-PL" sz="2000" dirty="0" err="1">
                <a:latin typeface="Times New Roman"/>
                <a:cs typeface="Times New Roman"/>
              </a:rPr>
              <a:t>uspokajające</a:t>
            </a:r>
            <a:r>
              <a:rPr lang="pl-PL" sz="2000" dirty="0">
                <a:latin typeface="Times New Roman"/>
                <a:cs typeface="Times New Roman"/>
              </a:rPr>
              <a:t>, </a:t>
            </a:r>
            <a:endParaRPr lang="pl-PL" sz="20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/>
                <a:cs typeface="Times New Roman"/>
              </a:rPr>
              <a:t>pensjonariusze </a:t>
            </a:r>
            <a:r>
              <a:rPr lang="pl-PL" sz="2000" dirty="0" err="1">
                <a:latin typeface="Times New Roman"/>
                <a:cs typeface="Times New Roman"/>
              </a:rPr>
              <a:t>domów</a:t>
            </a:r>
            <a:r>
              <a:rPr lang="pl-PL" sz="2000" dirty="0">
                <a:latin typeface="Times New Roman"/>
                <a:cs typeface="Times New Roman"/>
              </a:rPr>
              <a:t> opieki</a:t>
            </a:r>
            <a:r>
              <a:rPr lang="pl-PL" sz="2000" dirty="0" smtClean="0">
                <a:latin typeface="Times New Roman"/>
                <a:cs typeface="Times New Roman"/>
              </a:rPr>
              <a:t>,(zwykle </a:t>
            </a:r>
            <a:r>
              <a:rPr lang="pl-PL" sz="2000" dirty="0" err="1">
                <a:latin typeface="Times New Roman"/>
                <a:cs typeface="Times New Roman"/>
              </a:rPr>
              <a:t>stosuja</a:t>
            </a:r>
            <a:r>
              <a:rPr lang="pl-PL" sz="2000" dirty="0">
                <a:latin typeface="Times New Roman"/>
                <a:cs typeface="Times New Roman"/>
              </a:rPr>
              <a:t>̨ </a:t>
            </a:r>
            <a:r>
              <a:rPr lang="pl-PL" sz="2000" dirty="0" err="1">
                <a:latin typeface="Times New Roman"/>
                <a:cs typeface="Times New Roman"/>
              </a:rPr>
              <a:t>więcej</a:t>
            </a:r>
            <a:r>
              <a:rPr lang="pl-PL" sz="2000" dirty="0">
                <a:latin typeface="Times New Roman"/>
                <a:cs typeface="Times New Roman"/>
              </a:rPr>
              <a:t> </a:t>
            </a:r>
            <a:r>
              <a:rPr lang="pl-PL" sz="2000" dirty="0" err="1" smtClean="0">
                <a:latin typeface="Times New Roman"/>
                <a:cs typeface="Times New Roman"/>
              </a:rPr>
              <a:t>preparatów</a:t>
            </a:r>
            <a:r>
              <a:rPr lang="pl-PL" sz="2000" dirty="0" smtClean="0">
                <a:latin typeface="Times New Roman"/>
                <a:cs typeface="Times New Roman"/>
              </a:rPr>
              <a:t>), </a:t>
            </a:r>
            <a:r>
              <a:rPr lang="pl-PL" sz="2000" dirty="0" err="1">
                <a:latin typeface="Times New Roman"/>
                <a:cs typeface="Times New Roman"/>
              </a:rPr>
              <a:t>zażywaja</a:t>
            </a:r>
            <a:r>
              <a:rPr lang="pl-PL" sz="2000" dirty="0">
                <a:latin typeface="Times New Roman"/>
                <a:cs typeface="Times New Roman"/>
              </a:rPr>
              <a:t>̨ </a:t>
            </a:r>
            <a:r>
              <a:rPr lang="pl-PL" sz="2000" dirty="0" err="1">
                <a:latin typeface="Times New Roman"/>
                <a:cs typeface="Times New Roman"/>
              </a:rPr>
              <a:t>głównie</a:t>
            </a:r>
            <a:r>
              <a:rPr lang="pl-PL" sz="2000" dirty="0">
                <a:latin typeface="Times New Roman"/>
                <a:cs typeface="Times New Roman"/>
              </a:rPr>
              <a:t> leki </a:t>
            </a:r>
            <a:r>
              <a:rPr lang="pl-PL" sz="2000" dirty="0" err="1">
                <a:latin typeface="Times New Roman"/>
                <a:cs typeface="Times New Roman"/>
              </a:rPr>
              <a:t>przeciwpsychotyczne</a:t>
            </a:r>
            <a:r>
              <a:rPr lang="pl-PL" sz="2000" dirty="0">
                <a:latin typeface="Times New Roman"/>
                <a:cs typeface="Times New Roman"/>
              </a:rPr>
              <a:t>, </a:t>
            </a:r>
            <a:r>
              <a:rPr lang="pl-PL" sz="2000" dirty="0" err="1">
                <a:latin typeface="Times New Roman"/>
                <a:cs typeface="Times New Roman"/>
              </a:rPr>
              <a:t>uspokajające</a:t>
            </a:r>
            <a:r>
              <a:rPr lang="pl-PL" sz="2000" dirty="0">
                <a:latin typeface="Times New Roman"/>
                <a:cs typeface="Times New Roman"/>
              </a:rPr>
              <a:t>, nasenne, </a:t>
            </a:r>
            <a:r>
              <a:rPr lang="pl-PL" sz="2000" dirty="0" err="1">
                <a:latin typeface="Times New Roman"/>
                <a:cs typeface="Times New Roman"/>
              </a:rPr>
              <a:t>moczopędne</a:t>
            </a:r>
            <a:r>
              <a:rPr lang="pl-PL" sz="2000" dirty="0">
                <a:latin typeface="Times New Roman"/>
                <a:cs typeface="Times New Roman"/>
              </a:rPr>
              <a:t>, kardiologiczne, </a:t>
            </a:r>
            <a:r>
              <a:rPr lang="pl-PL" sz="2000" dirty="0" err="1">
                <a:latin typeface="Times New Roman"/>
                <a:cs typeface="Times New Roman"/>
              </a:rPr>
              <a:t>przeciwbólowe</a:t>
            </a:r>
            <a:r>
              <a:rPr lang="pl-PL" sz="2000" dirty="0">
                <a:latin typeface="Times New Roman"/>
                <a:cs typeface="Times New Roman"/>
              </a:rPr>
              <a:t> i antybiotyki</a:t>
            </a:r>
            <a:r>
              <a:rPr lang="pl-PL" sz="1800" dirty="0">
                <a:latin typeface="Times New Roman"/>
                <a:cs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9033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500" y="18678"/>
            <a:ext cx="8001000" cy="847647"/>
          </a:xfrm>
        </p:spPr>
        <p:txBody>
          <a:bodyPr/>
          <a:lstStyle/>
          <a:p>
            <a:r>
              <a:rPr lang="pl-PL" sz="1600" dirty="0"/>
              <a:t>POLIPRAGMAZJA </a:t>
            </a:r>
            <a:r>
              <a:rPr lang="pl-PL" sz="1600" dirty="0" smtClean="0"/>
              <a:t>i POLITERAPIA  w  </a:t>
            </a:r>
            <a:r>
              <a:rPr lang="pl-PL" sz="1600" dirty="0"/>
              <a:t>GERIATRII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500" y="1043527"/>
            <a:ext cx="8001000" cy="5522825"/>
          </a:xfrm>
        </p:spPr>
        <p:txBody>
          <a:bodyPr>
            <a:normAutofit/>
          </a:bodyPr>
          <a:lstStyle/>
          <a:p>
            <a:r>
              <a:rPr lang="pl-PL" dirty="0" smtClean="0"/>
              <a:t>  POLITERAPIA=</a:t>
            </a:r>
            <a:r>
              <a:rPr lang="pl-PL" sz="1600" dirty="0" smtClean="0"/>
              <a:t> </a:t>
            </a:r>
            <a:r>
              <a:rPr lang="pl-PL" dirty="0" smtClean="0"/>
              <a:t>  </a:t>
            </a:r>
            <a:r>
              <a:rPr lang="pl-PL" sz="1800" dirty="0" smtClean="0"/>
              <a:t>stosowanie wielu leków o synergistycznym działaniu  pozwalające na zwiększenie efektu terapeutycznego,  czyli </a:t>
            </a:r>
            <a:r>
              <a:rPr lang="pl-PL" dirty="0" smtClean="0"/>
              <a:t> =</a:t>
            </a:r>
            <a:r>
              <a:rPr lang="pl-PL" sz="1700" dirty="0" smtClean="0"/>
              <a:t>racjonalne</a:t>
            </a:r>
            <a:r>
              <a:rPr lang="pl-PL" sz="1700" dirty="0"/>
              <a:t>, poparte dowodami medycznymi bezpieczne i skuteczne, </a:t>
            </a:r>
            <a:r>
              <a:rPr lang="pl-PL" sz="1700" dirty="0" err="1"/>
              <a:t>równoczesne</a:t>
            </a:r>
            <a:r>
              <a:rPr lang="pl-PL" sz="1700" dirty="0"/>
              <a:t> stosowanie kilku </a:t>
            </a:r>
            <a:r>
              <a:rPr lang="pl-PL" sz="1700" dirty="0" err="1"/>
              <a:t>leków</a:t>
            </a:r>
            <a:r>
              <a:rPr lang="pl-PL" sz="1700" dirty="0"/>
              <a:t>. </a:t>
            </a:r>
            <a:endParaRPr lang="pl-PL" dirty="0" smtClean="0"/>
          </a:p>
          <a:p>
            <a:r>
              <a:rPr lang="pl-PL" dirty="0" smtClean="0"/>
              <a:t> POLIPRAGMAZJA = </a:t>
            </a:r>
            <a:r>
              <a:rPr lang="pl-PL" sz="1800" dirty="0" smtClean="0"/>
              <a:t>jednoczesne stosowanie leków, które nie uzupełniają i nie wzmacniają efektu terapeutycznego , zwiększają  ryzyka </a:t>
            </a:r>
            <a:r>
              <a:rPr lang="pl-PL" sz="1800" dirty="0" err="1" smtClean="0"/>
              <a:t>działąń</a:t>
            </a:r>
            <a:r>
              <a:rPr lang="pl-PL" sz="1800" dirty="0" smtClean="0"/>
              <a:t> niepożądanych                                                                         ---=nieracjonalne</a:t>
            </a:r>
            <a:r>
              <a:rPr lang="pl-PL" sz="1800" dirty="0"/>
              <a:t>, </a:t>
            </a:r>
            <a:r>
              <a:rPr lang="pl-PL" sz="1800" dirty="0" smtClean="0"/>
              <a:t>niewłaściwe </a:t>
            </a:r>
            <a:r>
              <a:rPr lang="pl-PL" sz="1800" dirty="0"/>
              <a:t>podawanie </a:t>
            </a:r>
            <a:r>
              <a:rPr lang="pl-PL" sz="1800" dirty="0" smtClean="0"/>
              <a:t>większej </a:t>
            </a:r>
            <a:r>
              <a:rPr lang="pl-PL" sz="1800" dirty="0"/>
              <a:t>liczby </a:t>
            </a:r>
            <a:r>
              <a:rPr lang="pl-PL" sz="1800" dirty="0" err="1"/>
              <a:t>leków</a:t>
            </a:r>
            <a:r>
              <a:rPr lang="pl-PL" sz="1800" dirty="0"/>
              <a:t>, przy czym w stosunku do co najmniej </a:t>
            </a:r>
            <a:r>
              <a:rPr lang="pl-PL" sz="1800" dirty="0" err="1"/>
              <a:t>niektórych</a:t>
            </a:r>
            <a:r>
              <a:rPr lang="pl-PL" sz="1800" dirty="0"/>
              <a:t> z nich brakuje obiektywnych </a:t>
            </a:r>
            <a:r>
              <a:rPr lang="pl-PL" sz="1800" dirty="0" err="1"/>
              <a:t>dowodów</a:t>
            </a:r>
            <a:r>
              <a:rPr lang="pl-PL" sz="1800" dirty="0"/>
              <a:t> medycznych na </a:t>
            </a:r>
            <a:r>
              <a:rPr lang="pl-PL" sz="1800" dirty="0" smtClean="0"/>
              <a:t>użyteczność terapeutyczną, są </a:t>
            </a:r>
            <a:r>
              <a:rPr lang="pl-PL" sz="1800" dirty="0"/>
              <a:t>natomiast dowody, ż</a:t>
            </a:r>
            <a:r>
              <a:rPr lang="pl-PL" sz="1800" dirty="0" smtClean="0"/>
              <a:t>e mogą być </a:t>
            </a:r>
            <a:r>
              <a:rPr lang="pl-PL" sz="1800" dirty="0"/>
              <a:t>potencjalnie szkodliwe. </a:t>
            </a:r>
          </a:p>
          <a:p>
            <a:endParaRPr lang="pl-PL" sz="1800" dirty="0" smtClean="0"/>
          </a:p>
          <a:p>
            <a:r>
              <a:rPr lang="pl-PL" sz="1800" dirty="0" smtClean="0"/>
              <a:t>NIEPRAWIDŁOWOŚCI W LECZENIU-  to nieodpowiednie </a:t>
            </a:r>
            <a:r>
              <a:rPr lang="pl-PL" sz="1400" dirty="0" smtClean="0"/>
              <a:t>( niezgodne z obowiązującymi standardami medycznymi lub stosowanie preparatów  o większym ryzyku niż potencjalnych korzyściach) </a:t>
            </a:r>
            <a:r>
              <a:rPr lang="pl-PL" sz="1800" dirty="0" smtClean="0"/>
              <a:t> i niedostateczne  stosowanie leków  ( </a:t>
            </a:r>
            <a:r>
              <a:rPr lang="pl-PL" sz="1400" dirty="0" smtClean="0"/>
              <a:t>związane z nierozpoczęciem terapii /prewencji  określonej choroby 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171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500" y="108291"/>
            <a:ext cx="8001000" cy="610365"/>
          </a:xfrm>
        </p:spPr>
        <p:txBody>
          <a:bodyPr/>
          <a:lstStyle/>
          <a:p>
            <a:r>
              <a:rPr lang="pl-PL" sz="2000" dirty="0" smtClean="0"/>
              <a:t>KONSEKWENCJE POLIFARMAKOTERAPII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500" y="935238"/>
            <a:ext cx="8001000" cy="5084562"/>
          </a:xfrm>
        </p:spPr>
        <p:txBody>
          <a:bodyPr>
            <a:normAutofit/>
          </a:bodyPr>
          <a:lstStyle/>
          <a:p>
            <a:endParaRPr lang="pl-PL" sz="1800" dirty="0" smtClean="0"/>
          </a:p>
          <a:p>
            <a:r>
              <a:rPr lang="pl-PL" sz="1800" dirty="0" smtClean="0"/>
              <a:t>Obniżenie satysfakcji z życia</a:t>
            </a:r>
          </a:p>
          <a:p>
            <a:r>
              <a:rPr lang="pl-PL" sz="1800" dirty="0" smtClean="0"/>
              <a:t>Niska samoocena własnego stanu zdrowia</a:t>
            </a:r>
          </a:p>
          <a:p>
            <a:r>
              <a:rPr lang="pl-PL" sz="1800" dirty="0" smtClean="0"/>
              <a:t>Obniżenie sprawności czynnościowej</a:t>
            </a:r>
          </a:p>
          <a:p>
            <a:r>
              <a:rPr lang="pl-PL" sz="1800" dirty="0"/>
              <a:t>Konieczność korzystania z pomocy </a:t>
            </a:r>
            <a:r>
              <a:rPr lang="pl-PL" sz="1800" dirty="0" smtClean="0"/>
              <a:t>pielęgniarskiej</a:t>
            </a:r>
          </a:p>
          <a:p>
            <a:r>
              <a:rPr lang="pl-PL" sz="1800" dirty="0" smtClean="0"/>
              <a:t>Zwiększenie ryzyka hospitalizacji , </a:t>
            </a:r>
          </a:p>
          <a:p>
            <a:r>
              <a:rPr lang="pl-PL" sz="1800" dirty="0" smtClean="0"/>
              <a:t>Zwiększenie ryzyka  zgonu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772925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542464"/>
          </a:xfrm>
        </p:spPr>
        <p:txBody>
          <a:bodyPr/>
          <a:lstStyle/>
          <a:p>
            <a:r>
              <a:rPr lang="pl-PL" sz="1800" dirty="0" smtClean="0"/>
              <a:t>CZYNNIKI RYZYKA POLITERAPII I POLIPRAGMAZJI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500" y="698967"/>
            <a:ext cx="8001000" cy="6015056"/>
          </a:xfrm>
        </p:spPr>
        <p:txBody>
          <a:bodyPr>
            <a:normAutofit/>
          </a:bodyPr>
          <a:lstStyle/>
          <a:p>
            <a:r>
              <a:rPr lang="pl-PL" sz="1800" dirty="0" smtClean="0"/>
              <a:t>Wiek ( po 80 </a:t>
            </a:r>
            <a:r>
              <a:rPr lang="pl-PL" sz="1800" dirty="0" err="1" smtClean="0"/>
              <a:t>rż</a:t>
            </a:r>
            <a:r>
              <a:rPr lang="pl-PL" sz="1800" dirty="0" smtClean="0"/>
              <a:t> 3 –krotny wzrost ryzyka )</a:t>
            </a:r>
          </a:p>
          <a:p>
            <a:r>
              <a:rPr lang="pl-PL" sz="1800" dirty="0" smtClean="0"/>
              <a:t>Dolegliwość somatyczne (gorszy stan zdrowia , niższa ocena stanu zdrowia większe ryzyko politerapii)</a:t>
            </a:r>
          </a:p>
          <a:p>
            <a:r>
              <a:rPr lang="pl-PL" sz="1800" dirty="0" smtClean="0"/>
              <a:t>Płeć  ( kobiety -2,5 –krotnie większe ryzyko politerapii)</a:t>
            </a:r>
          </a:p>
          <a:p>
            <a:r>
              <a:rPr lang="pl-PL" sz="1800" dirty="0" smtClean="0"/>
              <a:t>Współistnienie chorób (</a:t>
            </a:r>
            <a:r>
              <a:rPr lang="pl-PL" sz="1800" dirty="0"/>
              <a:t>POCHP </a:t>
            </a:r>
            <a:r>
              <a:rPr lang="pl-PL" sz="1800" dirty="0" smtClean="0"/>
              <a:t>7x, depresja3x, nadciśninie4,5 x, </a:t>
            </a:r>
            <a:r>
              <a:rPr lang="pl-PL" sz="1800" dirty="0"/>
              <a:t>cukrzyca2 x, </a:t>
            </a:r>
            <a:r>
              <a:rPr lang="pl-PL" sz="1800" dirty="0" smtClean="0"/>
              <a:t>zwyrodnienia3x , anemia, </a:t>
            </a:r>
            <a:r>
              <a:rPr lang="pl-PL" sz="1800" dirty="0" err="1" smtClean="0"/>
              <a:t>ch</a:t>
            </a:r>
            <a:r>
              <a:rPr lang="pl-PL" sz="1800" dirty="0" err="1"/>
              <a:t>.</a:t>
            </a:r>
            <a:r>
              <a:rPr lang="pl-PL" sz="1800" dirty="0" smtClean="0"/>
              <a:t> </a:t>
            </a:r>
            <a:r>
              <a:rPr lang="pl-PL" sz="1800" dirty="0" err="1"/>
              <a:t>p</a:t>
            </a:r>
            <a:r>
              <a:rPr lang="pl-PL" sz="1800" dirty="0" err="1" smtClean="0"/>
              <a:t>p</a:t>
            </a:r>
            <a:r>
              <a:rPr lang="pl-PL" sz="1800" dirty="0" smtClean="0"/>
              <a:t>,)</a:t>
            </a:r>
          </a:p>
          <a:p>
            <a:r>
              <a:rPr lang="pl-PL" sz="1800" dirty="0" smtClean="0"/>
              <a:t>Kaskada przepisywania leków</a:t>
            </a:r>
          </a:p>
          <a:p>
            <a:r>
              <a:rPr lang="pl-PL" sz="1800" dirty="0"/>
              <a:t>Wielospecjalistyczne </a:t>
            </a:r>
            <a:r>
              <a:rPr lang="pl-PL" sz="1800" dirty="0" smtClean="0"/>
              <a:t>leczenie</a:t>
            </a:r>
            <a:endParaRPr lang="pl-PL" sz="1800" dirty="0"/>
          </a:p>
          <a:p>
            <a:pPr marL="0" indent="0">
              <a:buNone/>
            </a:pPr>
            <a:r>
              <a:rPr lang="pl-PL" sz="1800" dirty="0"/>
              <a:t>         brak kontroli i koordynacji farmakoterapii</a:t>
            </a:r>
          </a:p>
          <a:p>
            <a:pPr marL="0" indent="0">
              <a:buNone/>
            </a:pPr>
            <a:r>
              <a:rPr lang="pl-PL" sz="1800" dirty="0"/>
              <a:t>         niewystarczająca wiedza o interakcjach </a:t>
            </a:r>
            <a:r>
              <a:rPr lang="pl-PL" sz="1800" dirty="0" smtClean="0"/>
              <a:t>lekowych</a:t>
            </a:r>
          </a:p>
          <a:p>
            <a:r>
              <a:rPr lang="pl-PL" sz="1800" dirty="0"/>
              <a:t>Samodzielne leczenie     (analgetyki, witaminy, leki zobojętniające , </a:t>
            </a:r>
            <a:r>
              <a:rPr lang="pl-PL" sz="1800" dirty="0" smtClean="0"/>
              <a:t>zioła)</a:t>
            </a:r>
          </a:p>
          <a:p>
            <a:pPr marL="0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       reklamy</a:t>
            </a:r>
          </a:p>
          <a:p>
            <a:pPr marL="0" indent="0">
              <a:buNone/>
            </a:pPr>
            <a:endParaRPr lang="pl-PL" sz="1800" dirty="0"/>
          </a:p>
          <a:p>
            <a:endParaRPr lang="pl-PL" sz="1800" dirty="0" smtClean="0"/>
          </a:p>
          <a:p>
            <a:endParaRPr lang="pl-PL" sz="1800" dirty="0" smtClean="0"/>
          </a:p>
          <a:p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 smtClean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90904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591687"/>
          </a:xfrm>
        </p:spPr>
        <p:txBody>
          <a:bodyPr/>
          <a:lstStyle/>
          <a:p>
            <a:r>
              <a:rPr lang="pl-PL" sz="2000" dirty="0"/>
              <a:t>FARMAKOTERAPIA W PODESZŁYM WIEKU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500" y="1092751"/>
            <a:ext cx="8001000" cy="4927049"/>
          </a:xfrm>
        </p:spPr>
        <p:txBody>
          <a:bodyPr/>
          <a:lstStyle/>
          <a:p>
            <a:r>
              <a:rPr lang="pl-PL" dirty="0" smtClean="0"/>
              <a:t>CELE:  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Poprawa jakości życia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Przywrócenie i utrzymanie zdrowia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Wydłużenie życia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Eliminacja bólu i cierpienia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Utrzymanie sprawności czynnościowej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Opóźnienie inwalidztwa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Zapobieganie wtórnym powikłaniom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6351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odróżniczy">
  <a:themeElements>
    <a:clrScheme name="Podróżniczy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Podróżniczy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Podróżnicz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Podróżniczy.thmx</Template>
  <TotalTime>53</TotalTime>
  <Words>1079</Words>
  <Application>Microsoft Macintosh PowerPoint</Application>
  <PresentationFormat>Pokaz na ekranie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Podróżniczy</vt:lpstr>
      <vt:lpstr>POLIPRAGMAZJA i POLITERAPIA  w  GERIATRII </vt:lpstr>
      <vt:lpstr>Prezentacja programu PowerPoint</vt:lpstr>
      <vt:lpstr>STARZENIE  SIĘ POPULACJI</vt:lpstr>
      <vt:lpstr>POLIPRAGMAZJA i POLITERAPIA  w  GERIATRII</vt:lpstr>
      <vt:lpstr>SPECYFIKA FARMAKOTERAPII W PODESZŁYM WIEKU</vt:lpstr>
      <vt:lpstr>POLIPRAGMAZJA i POLITERAPIA  w  GERIATRII</vt:lpstr>
      <vt:lpstr>KONSEKWENCJE POLIFARMAKOTERAPII</vt:lpstr>
      <vt:lpstr>CZYNNIKI RYZYKA POLITERAPII I POLIPRAGMAZJI</vt:lpstr>
      <vt:lpstr>FARMAKOTERAPIA W PODESZŁYM WIEKU</vt:lpstr>
      <vt:lpstr>SPECYFIKA FARMAKOTERAPII W PODESZŁYM WIEKU</vt:lpstr>
      <vt:lpstr>SPECYFIKA FARMAKOTERAPII W PODESZŁYM WIEKU</vt:lpstr>
      <vt:lpstr>SPECYFIKA FARMAKOTERAPII W PODESZŁYM WIEKU</vt:lpstr>
      <vt:lpstr>SPECYFIKA FARMAKOTERAPII W PODESZŁYM WIEKU</vt:lpstr>
      <vt:lpstr>Prezentacja programu PowerPoint</vt:lpstr>
      <vt:lpstr>INTERAKCJE LEKOWE W STARSZYM WIEKU</vt:lpstr>
      <vt:lpstr>ZASADY FARMAKOTRAPII W GERIATRII</vt:lpstr>
      <vt:lpstr>ZASADY FARMAKOTRAPII W GERIATRII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POLIPRAGMAZJA i POLITERAPIA  w  GERIATRII </dc:title>
  <dc:creator>Vobis</dc:creator>
  <cp:lastModifiedBy>Vobis</cp:lastModifiedBy>
  <cp:revision>6</cp:revision>
  <dcterms:created xsi:type="dcterms:W3CDTF">2016-06-22T22:50:16Z</dcterms:created>
  <dcterms:modified xsi:type="dcterms:W3CDTF">2016-06-22T23:46:22Z</dcterms:modified>
</cp:coreProperties>
</file>